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306" r:id="rId5"/>
    <p:sldId id="257" r:id="rId6"/>
    <p:sldId id="258" r:id="rId7"/>
    <p:sldId id="259" r:id="rId8"/>
    <p:sldId id="292" r:id="rId9"/>
    <p:sldId id="294" r:id="rId10"/>
    <p:sldId id="293" r:id="rId11"/>
    <p:sldId id="324" r:id="rId12"/>
    <p:sldId id="263" r:id="rId13"/>
    <p:sldId id="325" r:id="rId14"/>
    <p:sldId id="326" r:id="rId15"/>
    <p:sldId id="353" r:id="rId16"/>
    <p:sldId id="273" r:id="rId17"/>
    <p:sldId id="334" r:id="rId18"/>
    <p:sldId id="288" r:id="rId19"/>
    <p:sldId id="289" r:id="rId20"/>
    <p:sldId id="339" r:id="rId21"/>
    <p:sldId id="340" r:id="rId22"/>
    <p:sldId id="341" r:id="rId23"/>
    <p:sldId id="344" r:id="rId24"/>
    <p:sldId id="345" r:id="rId25"/>
    <p:sldId id="348" r:id="rId26"/>
    <p:sldId id="352" r:id="rId27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306" y="-90"/>
      </p:cViewPr>
      <p:guideLst>
        <p:guide orient="horz" pos="155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43F3C-A645-4BF6-81D9-30B26CFBE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701E0-9BEF-4A2C-9048-DC8249F14B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7F99-6ADC-4C80-99B3-D41D132752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7F99-6ADC-4C80-99B3-D41D132752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7F99-6ADC-4C80-99B3-D41D132752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7F99-6ADC-4C80-99B3-D41D132752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7F99-6ADC-4C80-99B3-D41D132752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7F99-6ADC-4C80-99B3-D41D132752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7F99-6ADC-4C80-99B3-D41D132752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7F99-6ADC-4C80-99B3-D41D132752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7F99-6ADC-4C80-99B3-D41D132752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7F99-6ADC-4C80-99B3-D41D132752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7F99-6ADC-4C80-99B3-D41D132752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7F99-6ADC-4C80-99B3-D41D132752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7F99-6ADC-4C80-99B3-D41D132752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7F99-6ADC-4C80-99B3-D41D132752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7F99-6ADC-4C80-99B3-D41D132752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7F99-6ADC-4C80-99B3-D41D132752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0" y="2355726"/>
            <a:ext cx="4956041" cy="27877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0" y="2211710"/>
            <a:ext cx="5212069" cy="293178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0800000" flipH="1">
            <a:off x="3931931" y="1"/>
            <a:ext cx="5212069" cy="29317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 flipV="1">
            <a:off x="0" y="-1"/>
            <a:ext cx="1547664" cy="87056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0800000" flipH="1" flipV="1">
            <a:off x="7596336" y="4272939"/>
            <a:ext cx="1547664" cy="8705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6" Type="http://schemas.openxmlformats.org/officeDocument/2006/relationships/notesSlide" Target="../notesSlides/notesSlide8.xml"/><Relationship Id="rId25" Type="http://schemas.openxmlformats.org/officeDocument/2006/relationships/slideLayout" Target="../slideLayouts/slideLayout4.xml"/><Relationship Id="rId24" Type="http://schemas.openxmlformats.org/officeDocument/2006/relationships/tags" Target="../tags/tag24.xml"/><Relationship Id="rId23" Type="http://schemas.openxmlformats.org/officeDocument/2006/relationships/tags" Target="../tags/tag23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268716" y="1427485"/>
            <a:ext cx="4606290" cy="744220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pPr algn="ctr"/>
            <a:r>
              <a:rPr kumimoji="1" lang="zh-CN" altLang="zh-CN" sz="4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【声音】单元解读</a:t>
            </a:r>
            <a:endParaRPr kumimoji="1" lang="zh-CN" altLang="zh-CN" sz="4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字"/>
          <p:cNvSpPr txBox="1">
            <a:spLocks noChangeArrowheads="1"/>
          </p:cNvSpPr>
          <p:nvPr/>
        </p:nvSpPr>
        <p:spPr bwMode="auto">
          <a:xfrm>
            <a:off x="3431540" y="2937510"/>
            <a:ext cx="3232785" cy="23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沈阳师范大学   唐莲君</a:t>
            </a:r>
            <a:endParaRPr lang="zh-CN" altLang="zh-CN" b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20"/>
          <p:cNvGrpSpPr/>
          <p:nvPr/>
        </p:nvGrpSpPr>
        <p:grpSpPr>
          <a:xfrm>
            <a:off x="785786" y="2314721"/>
            <a:ext cx="142876" cy="540327"/>
            <a:chOff x="1591689" y="850704"/>
            <a:chExt cx="1685620" cy="1685620"/>
          </a:xfrm>
        </p:grpSpPr>
        <p:sp>
          <p:nvSpPr>
            <p:cNvPr id="13" name="KSO_Shape"/>
            <p:cNvSpPr/>
            <p:nvPr/>
          </p:nvSpPr>
          <p:spPr>
            <a:xfrm>
              <a:off x="1591689" y="850704"/>
              <a:ext cx="1685620" cy="1685620"/>
            </a:xfrm>
            <a:prstGeom prst="roundRect">
              <a:avLst/>
            </a:pr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KSO_Shape"/>
            <p:cNvSpPr/>
            <p:nvPr/>
          </p:nvSpPr>
          <p:spPr>
            <a:xfrm>
              <a:off x="1591689" y="850704"/>
              <a:ext cx="1685620" cy="1685620"/>
            </a:xfrm>
            <a:prstGeom prst="roundRect">
              <a:avLst/>
            </a:prstGeom>
            <a:solidFill>
              <a:schemeClr val="tx2">
                <a:alpha val="70000"/>
              </a:schemeClr>
            </a:solidFill>
            <a:ln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6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20"/>
          <p:cNvGrpSpPr/>
          <p:nvPr/>
        </p:nvGrpSpPr>
        <p:grpSpPr>
          <a:xfrm>
            <a:off x="785786" y="3429006"/>
            <a:ext cx="142876" cy="254575"/>
            <a:chOff x="1591689" y="850704"/>
            <a:chExt cx="1685620" cy="1685620"/>
          </a:xfrm>
        </p:grpSpPr>
        <p:sp>
          <p:nvSpPr>
            <p:cNvPr id="16" name="KSO_Shape"/>
            <p:cNvSpPr/>
            <p:nvPr/>
          </p:nvSpPr>
          <p:spPr>
            <a:xfrm>
              <a:off x="1591689" y="850704"/>
              <a:ext cx="1685620" cy="1685620"/>
            </a:xfrm>
            <a:prstGeom prst="round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KSO_Shape"/>
            <p:cNvSpPr/>
            <p:nvPr/>
          </p:nvSpPr>
          <p:spPr>
            <a:xfrm>
              <a:off x="1591689" y="850704"/>
              <a:ext cx="1685620" cy="1685620"/>
            </a:xfrm>
            <a:prstGeom prst="roundRect">
              <a:avLst/>
            </a:prstGeom>
            <a:solidFill>
              <a:schemeClr val="tx2">
                <a:alpha val="70000"/>
              </a:schemeClr>
            </a:solidFill>
            <a:ln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6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文字"/>
          <p:cNvSpPr txBox="1">
            <a:spLocks noChangeArrowheads="1"/>
          </p:cNvSpPr>
          <p:nvPr/>
        </p:nvSpPr>
        <p:spPr bwMode="auto">
          <a:xfrm>
            <a:off x="585760" y="727716"/>
            <a:ext cx="2468847" cy="23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教科版四年级培训</a:t>
            </a:r>
            <a:endParaRPr lang="en-US" altLang="zh-CN" b="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/>
    </mc:Choice>
    <mc:Fallback>
      <p:transition spd="med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" grpId="0" bldLvl="0" animBg="1"/>
      <p:bldP spid="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247910" y="2355007"/>
            <a:ext cx="6749780" cy="159893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zh-CN" sz="3600" b="1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【声音】单元的认知特点</a:t>
            </a:r>
            <a:endParaRPr lang="zh-CN" altLang="zh-CN" sz="3600" b="1" kern="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CN" sz="2800" b="1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sz="2800" b="1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思维、逻辑、方法</a:t>
            </a:r>
            <a:endParaRPr lang="zh-CN" altLang="en-US" sz="2800" b="1" kern="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3442018" y="448628"/>
            <a:ext cx="1800225" cy="1800225"/>
          </a:xfrm>
          <a:custGeom>
            <a:avLst/>
            <a:gdLst>
              <a:gd name="T0" fmla="*/ 214374 w 3896"/>
              <a:gd name="T1" fmla="*/ 276344 h 3896"/>
              <a:gd name="T2" fmla="*/ 214374 w 3896"/>
              <a:gd name="T3" fmla="*/ 1524515 h 3896"/>
              <a:gd name="T4" fmla="*/ 270740 w 3896"/>
              <a:gd name="T5" fmla="*/ 1580431 h 3896"/>
              <a:gd name="T6" fmla="*/ 1528803 w 3896"/>
              <a:gd name="T7" fmla="*/ 1580431 h 3896"/>
              <a:gd name="T8" fmla="*/ 1585169 w 3896"/>
              <a:gd name="T9" fmla="*/ 1524515 h 3896"/>
              <a:gd name="T10" fmla="*/ 1585169 w 3896"/>
              <a:gd name="T11" fmla="*/ 276344 h 3896"/>
              <a:gd name="T12" fmla="*/ 1528803 w 3896"/>
              <a:gd name="T13" fmla="*/ 219966 h 3896"/>
              <a:gd name="T14" fmla="*/ 270740 w 3896"/>
              <a:gd name="T15" fmla="*/ 219966 h 3896"/>
              <a:gd name="T16" fmla="*/ 214374 w 3896"/>
              <a:gd name="T17" fmla="*/ 276344 h 3896"/>
              <a:gd name="T18" fmla="*/ 1743639 w 3896"/>
              <a:gd name="T19" fmla="*/ 0 h 3896"/>
              <a:gd name="T20" fmla="*/ 1405907 w 3896"/>
              <a:gd name="T21" fmla="*/ 0 h 3896"/>
              <a:gd name="T22" fmla="*/ 1350004 w 3896"/>
              <a:gd name="T23" fmla="*/ 56378 h 3896"/>
              <a:gd name="T24" fmla="*/ 1405907 w 3896"/>
              <a:gd name="T25" fmla="*/ 107210 h 3896"/>
              <a:gd name="T26" fmla="*/ 1692356 w 3896"/>
              <a:gd name="T27" fmla="*/ 107210 h 3896"/>
              <a:gd name="T28" fmla="*/ 1692356 w 3896"/>
              <a:gd name="T29" fmla="*/ 393721 h 3896"/>
              <a:gd name="T30" fmla="*/ 1743639 w 3896"/>
              <a:gd name="T31" fmla="*/ 450099 h 3896"/>
              <a:gd name="T32" fmla="*/ 1800005 w 3896"/>
              <a:gd name="T33" fmla="*/ 393721 h 3896"/>
              <a:gd name="T34" fmla="*/ 1800005 w 3896"/>
              <a:gd name="T35" fmla="*/ 56378 h 3896"/>
              <a:gd name="T36" fmla="*/ 1743639 w 3896"/>
              <a:gd name="T37" fmla="*/ 0 h 3896"/>
              <a:gd name="T38" fmla="*/ 1743639 w 3896"/>
              <a:gd name="T39" fmla="*/ 1350298 h 3896"/>
              <a:gd name="T40" fmla="*/ 1692356 w 3896"/>
              <a:gd name="T41" fmla="*/ 1406676 h 3896"/>
              <a:gd name="T42" fmla="*/ 1692356 w 3896"/>
              <a:gd name="T43" fmla="*/ 1693187 h 3896"/>
              <a:gd name="T44" fmla="*/ 1405907 w 3896"/>
              <a:gd name="T45" fmla="*/ 1693187 h 3896"/>
              <a:gd name="T46" fmla="*/ 1350004 w 3896"/>
              <a:gd name="T47" fmla="*/ 1744019 h 3896"/>
              <a:gd name="T48" fmla="*/ 1405907 w 3896"/>
              <a:gd name="T49" fmla="*/ 1800397 h 3896"/>
              <a:gd name="T50" fmla="*/ 1743639 w 3896"/>
              <a:gd name="T51" fmla="*/ 1800397 h 3896"/>
              <a:gd name="T52" fmla="*/ 1800005 w 3896"/>
              <a:gd name="T53" fmla="*/ 1744019 h 3896"/>
              <a:gd name="T54" fmla="*/ 1800005 w 3896"/>
              <a:gd name="T55" fmla="*/ 1406676 h 3896"/>
              <a:gd name="T56" fmla="*/ 1743639 w 3896"/>
              <a:gd name="T57" fmla="*/ 1350298 h 3896"/>
              <a:gd name="T58" fmla="*/ 55904 w 3896"/>
              <a:gd name="T59" fmla="*/ 450099 h 3896"/>
              <a:gd name="T60" fmla="*/ 107187 w 3896"/>
              <a:gd name="T61" fmla="*/ 393721 h 3896"/>
              <a:gd name="T62" fmla="*/ 107187 w 3896"/>
              <a:gd name="T63" fmla="*/ 107210 h 3896"/>
              <a:gd name="T64" fmla="*/ 393636 w 3896"/>
              <a:gd name="T65" fmla="*/ 107210 h 3896"/>
              <a:gd name="T66" fmla="*/ 450001 w 3896"/>
              <a:gd name="T67" fmla="*/ 56378 h 3896"/>
              <a:gd name="T68" fmla="*/ 393636 w 3896"/>
              <a:gd name="T69" fmla="*/ 0 h 3896"/>
              <a:gd name="T70" fmla="*/ 55904 w 3896"/>
              <a:gd name="T71" fmla="*/ 0 h 3896"/>
              <a:gd name="T72" fmla="*/ 0 w 3896"/>
              <a:gd name="T73" fmla="*/ 56378 h 3896"/>
              <a:gd name="T74" fmla="*/ 0 w 3896"/>
              <a:gd name="T75" fmla="*/ 393721 h 3896"/>
              <a:gd name="T76" fmla="*/ 55904 w 3896"/>
              <a:gd name="T77" fmla="*/ 450099 h 3896"/>
              <a:gd name="T78" fmla="*/ 393636 w 3896"/>
              <a:gd name="T79" fmla="*/ 1693187 h 3896"/>
              <a:gd name="T80" fmla="*/ 107187 w 3896"/>
              <a:gd name="T81" fmla="*/ 1693187 h 3896"/>
              <a:gd name="T82" fmla="*/ 107187 w 3896"/>
              <a:gd name="T83" fmla="*/ 1406676 h 3896"/>
              <a:gd name="T84" fmla="*/ 55904 w 3896"/>
              <a:gd name="T85" fmla="*/ 1350298 h 3896"/>
              <a:gd name="T86" fmla="*/ 0 w 3896"/>
              <a:gd name="T87" fmla="*/ 1406676 h 3896"/>
              <a:gd name="T88" fmla="*/ 0 w 3896"/>
              <a:gd name="T89" fmla="*/ 1744019 h 3896"/>
              <a:gd name="T90" fmla="*/ 55904 w 3896"/>
              <a:gd name="T91" fmla="*/ 1800397 h 3896"/>
              <a:gd name="T92" fmla="*/ 393636 w 3896"/>
              <a:gd name="T93" fmla="*/ 1800397 h 3896"/>
              <a:gd name="T94" fmla="*/ 450001 w 3896"/>
              <a:gd name="T95" fmla="*/ 1744019 h 3896"/>
              <a:gd name="T96" fmla="*/ 393636 w 3896"/>
              <a:gd name="T97" fmla="*/ 1693187 h 389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896" h="3896">
                <a:moveTo>
                  <a:pt x="464" y="598"/>
                </a:moveTo>
                <a:cubicBezTo>
                  <a:pt x="464" y="3299"/>
                  <a:pt x="464" y="3299"/>
                  <a:pt x="464" y="3299"/>
                </a:cubicBezTo>
                <a:cubicBezTo>
                  <a:pt x="464" y="3366"/>
                  <a:pt x="519" y="3420"/>
                  <a:pt x="586" y="3420"/>
                </a:cubicBezTo>
                <a:cubicBezTo>
                  <a:pt x="3309" y="3420"/>
                  <a:pt x="3309" y="3420"/>
                  <a:pt x="3309" y="3420"/>
                </a:cubicBezTo>
                <a:cubicBezTo>
                  <a:pt x="3377" y="3420"/>
                  <a:pt x="3431" y="3366"/>
                  <a:pt x="3431" y="3299"/>
                </a:cubicBezTo>
                <a:cubicBezTo>
                  <a:pt x="3431" y="598"/>
                  <a:pt x="3431" y="598"/>
                  <a:pt x="3431" y="598"/>
                </a:cubicBezTo>
                <a:cubicBezTo>
                  <a:pt x="3431" y="530"/>
                  <a:pt x="3377" y="476"/>
                  <a:pt x="3309" y="476"/>
                </a:cubicBezTo>
                <a:cubicBezTo>
                  <a:pt x="586" y="476"/>
                  <a:pt x="586" y="476"/>
                  <a:pt x="586" y="476"/>
                </a:cubicBezTo>
                <a:cubicBezTo>
                  <a:pt x="519" y="476"/>
                  <a:pt x="464" y="530"/>
                  <a:pt x="464" y="598"/>
                </a:cubicBezTo>
                <a:close/>
                <a:moveTo>
                  <a:pt x="3774" y="0"/>
                </a:moveTo>
                <a:cubicBezTo>
                  <a:pt x="3043" y="0"/>
                  <a:pt x="3043" y="0"/>
                  <a:pt x="3043" y="0"/>
                </a:cubicBezTo>
                <a:cubicBezTo>
                  <a:pt x="2976" y="0"/>
                  <a:pt x="2922" y="54"/>
                  <a:pt x="2922" y="122"/>
                </a:cubicBezTo>
                <a:cubicBezTo>
                  <a:pt x="2922" y="189"/>
                  <a:pt x="2976" y="232"/>
                  <a:pt x="3043" y="232"/>
                </a:cubicBezTo>
                <a:cubicBezTo>
                  <a:pt x="3663" y="232"/>
                  <a:pt x="3663" y="232"/>
                  <a:pt x="3663" y="232"/>
                </a:cubicBezTo>
                <a:cubicBezTo>
                  <a:pt x="3663" y="852"/>
                  <a:pt x="3663" y="852"/>
                  <a:pt x="3663" y="852"/>
                </a:cubicBezTo>
                <a:cubicBezTo>
                  <a:pt x="3663" y="919"/>
                  <a:pt x="3707" y="974"/>
                  <a:pt x="3774" y="974"/>
                </a:cubicBezTo>
                <a:cubicBezTo>
                  <a:pt x="3841" y="974"/>
                  <a:pt x="3896" y="919"/>
                  <a:pt x="3896" y="852"/>
                </a:cubicBezTo>
                <a:cubicBezTo>
                  <a:pt x="3896" y="122"/>
                  <a:pt x="3896" y="122"/>
                  <a:pt x="3896" y="122"/>
                </a:cubicBezTo>
                <a:cubicBezTo>
                  <a:pt x="3896" y="54"/>
                  <a:pt x="3841" y="0"/>
                  <a:pt x="3774" y="0"/>
                </a:cubicBezTo>
                <a:close/>
                <a:moveTo>
                  <a:pt x="3774" y="2922"/>
                </a:moveTo>
                <a:cubicBezTo>
                  <a:pt x="3707" y="2922"/>
                  <a:pt x="3663" y="2977"/>
                  <a:pt x="3663" y="3044"/>
                </a:cubicBezTo>
                <a:cubicBezTo>
                  <a:pt x="3663" y="3664"/>
                  <a:pt x="3663" y="3664"/>
                  <a:pt x="3663" y="3664"/>
                </a:cubicBezTo>
                <a:cubicBezTo>
                  <a:pt x="3043" y="3664"/>
                  <a:pt x="3043" y="3664"/>
                  <a:pt x="3043" y="3664"/>
                </a:cubicBezTo>
                <a:cubicBezTo>
                  <a:pt x="2976" y="3664"/>
                  <a:pt x="2922" y="3707"/>
                  <a:pt x="2922" y="3774"/>
                </a:cubicBezTo>
                <a:cubicBezTo>
                  <a:pt x="2922" y="3841"/>
                  <a:pt x="2976" y="3896"/>
                  <a:pt x="3043" y="3896"/>
                </a:cubicBezTo>
                <a:cubicBezTo>
                  <a:pt x="3774" y="3896"/>
                  <a:pt x="3774" y="3896"/>
                  <a:pt x="3774" y="3896"/>
                </a:cubicBezTo>
                <a:cubicBezTo>
                  <a:pt x="3841" y="3896"/>
                  <a:pt x="3896" y="3841"/>
                  <a:pt x="3896" y="3774"/>
                </a:cubicBezTo>
                <a:cubicBezTo>
                  <a:pt x="3896" y="3044"/>
                  <a:pt x="3896" y="3044"/>
                  <a:pt x="3896" y="3044"/>
                </a:cubicBezTo>
                <a:cubicBezTo>
                  <a:pt x="3896" y="2977"/>
                  <a:pt x="3841" y="2922"/>
                  <a:pt x="3774" y="2922"/>
                </a:cubicBezTo>
                <a:close/>
                <a:moveTo>
                  <a:pt x="121" y="974"/>
                </a:moveTo>
                <a:cubicBezTo>
                  <a:pt x="188" y="974"/>
                  <a:pt x="232" y="919"/>
                  <a:pt x="232" y="852"/>
                </a:cubicBezTo>
                <a:cubicBezTo>
                  <a:pt x="232" y="232"/>
                  <a:pt x="232" y="232"/>
                  <a:pt x="232" y="232"/>
                </a:cubicBezTo>
                <a:cubicBezTo>
                  <a:pt x="852" y="232"/>
                  <a:pt x="852" y="232"/>
                  <a:pt x="852" y="232"/>
                </a:cubicBezTo>
                <a:cubicBezTo>
                  <a:pt x="919" y="232"/>
                  <a:pt x="974" y="189"/>
                  <a:pt x="974" y="122"/>
                </a:cubicBezTo>
                <a:cubicBezTo>
                  <a:pt x="974" y="54"/>
                  <a:pt x="919" y="0"/>
                  <a:pt x="852" y="0"/>
                </a:cubicBezTo>
                <a:cubicBezTo>
                  <a:pt x="121" y="0"/>
                  <a:pt x="121" y="0"/>
                  <a:pt x="121" y="0"/>
                </a:cubicBezTo>
                <a:cubicBezTo>
                  <a:pt x="54" y="0"/>
                  <a:pt x="0" y="54"/>
                  <a:pt x="0" y="122"/>
                </a:cubicBezTo>
                <a:cubicBezTo>
                  <a:pt x="0" y="852"/>
                  <a:pt x="0" y="852"/>
                  <a:pt x="0" y="852"/>
                </a:cubicBezTo>
                <a:cubicBezTo>
                  <a:pt x="0" y="919"/>
                  <a:pt x="54" y="974"/>
                  <a:pt x="121" y="974"/>
                </a:cubicBezTo>
                <a:close/>
                <a:moveTo>
                  <a:pt x="852" y="3664"/>
                </a:moveTo>
                <a:cubicBezTo>
                  <a:pt x="232" y="3664"/>
                  <a:pt x="232" y="3664"/>
                  <a:pt x="232" y="3664"/>
                </a:cubicBezTo>
                <a:cubicBezTo>
                  <a:pt x="232" y="3044"/>
                  <a:pt x="232" y="3044"/>
                  <a:pt x="232" y="3044"/>
                </a:cubicBezTo>
                <a:cubicBezTo>
                  <a:pt x="232" y="2977"/>
                  <a:pt x="188" y="2922"/>
                  <a:pt x="121" y="2922"/>
                </a:cubicBezTo>
                <a:cubicBezTo>
                  <a:pt x="54" y="2922"/>
                  <a:pt x="0" y="2977"/>
                  <a:pt x="0" y="3044"/>
                </a:cubicBezTo>
                <a:cubicBezTo>
                  <a:pt x="0" y="3774"/>
                  <a:pt x="0" y="3774"/>
                  <a:pt x="0" y="3774"/>
                </a:cubicBezTo>
                <a:cubicBezTo>
                  <a:pt x="0" y="3841"/>
                  <a:pt x="54" y="3896"/>
                  <a:pt x="121" y="3896"/>
                </a:cubicBezTo>
                <a:cubicBezTo>
                  <a:pt x="852" y="3896"/>
                  <a:pt x="852" y="3896"/>
                  <a:pt x="852" y="3896"/>
                </a:cubicBezTo>
                <a:cubicBezTo>
                  <a:pt x="919" y="3896"/>
                  <a:pt x="974" y="3841"/>
                  <a:pt x="974" y="3774"/>
                </a:cubicBezTo>
                <a:cubicBezTo>
                  <a:pt x="974" y="3707"/>
                  <a:pt x="919" y="3664"/>
                  <a:pt x="852" y="3664"/>
                </a:cubicBezTo>
                <a:close/>
              </a:path>
            </a:pathLst>
          </a:custGeom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KSO_Shape"/>
          <p:cNvSpPr/>
          <p:nvPr/>
        </p:nvSpPr>
        <p:spPr>
          <a:xfrm>
            <a:off x="3823335" y="1153160"/>
            <a:ext cx="1038225" cy="1038225"/>
          </a:xfrm>
          <a:prstGeom prst="roundRect">
            <a:avLst/>
          </a:prstGeom>
          <a:solidFill>
            <a:schemeClr val="tx2">
              <a:alpha val="70000"/>
            </a:schemeClr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cut/>
      </p:transition>
    </mc:Choice>
    <mc:Fallback>
      <p:transition spd="med" advTm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肘形连接符 19"/>
          <p:cNvCxnSpPr/>
          <p:nvPr/>
        </p:nvCxnSpPr>
        <p:spPr>
          <a:xfrm rot="16200000">
            <a:off x="2644775" y="2380615"/>
            <a:ext cx="830580" cy="218440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88"/>
          <p:cNvGrpSpPr/>
          <p:nvPr/>
        </p:nvGrpSpPr>
        <p:grpSpPr>
          <a:xfrm>
            <a:off x="251520" y="2992672"/>
            <a:ext cx="8712968" cy="328532"/>
            <a:chOff x="534438" y="3368953"/>
            <a:chExt cx="10944224" cy="438144"/>
          </a:xfrm>
          <a:solidFill>
            <a:schemeClr val="bg1">
              <a:lumMod val="65000"/>
            </a:schemeClr>
          </a:solidFill>
        </p:grpSpPr>
        <p:sp>
          <p:nvSpPr>
            <p:cNvPr id="190" name="矩形 189"/>
            <p:cNvSpPr/>
            <p:nvPr/>
          </p:nvSpPr>
          <p:spPr>
            <a:xfrm>
              <a:off x="11049789" y="3503489"/>
              <a:ext cx="50397" cy="1690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grpSp>
          <p:nvGrpSpPr>
            <p:cNvPr id="3" name="组合 190"/>
            <p:cNvGrpSpPr/>
            <p:nvPr/>
          </p:nvGrpSpPr>
          <p:grpSpPr>
            <a:xfrm>
              <a:off x="534438" y="3368953"/>
              <a:ext cx="10944224" cy="438144"/>
              <a:chOff x="623889" y="3209929"/>
              <a:chExt cx="10944224" cy="438144"/>
            </a:xfrm>
            <a:grpFill/>
          </p:grpSpPr>
          <p:sp>
            <p:nvSpPr>
              <p:cNvPr id="192" name="矩形 191"/>
              <p:cNvSpPr/>
              <p:nvPr/>
            </p:nvSpPr>
            <p:spPr>
              <a:xfrm>
                <a:off x="623889" y="3344465"/>
                <a:ext cx="5039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93" name="矩形 192"/>
              <p:cNvSpPr/>
              <p:nvPr/>
            </p:nvSpPr>
            <p:spPr>
              <a:xfrm>
                <a:off x="717047" y="3344465"/>
                <a:ext cx="107093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94" name="矩形 193"/>
              <p:cNvSpPr/>
              <p:nvPr/>
            </p:nvSpPr>
            <p:spPr>
              <a:xfrm>
                <a:off x="866901" y="3344465"/>
                <a:ext cx="19843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95" name="矩形 194"/>
              <p:cNvSpPr/>
              <p:nvPr/>
            </p:nvSpPr>
            <p:spPr>
              <a:xfrm>
                <a:off x="1108099" y="3344465"/>
                <a:ext cx="9613876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96" name="矩形 195"/>
              <p:cNvSpPr/>
              <p:nvPr/>
            </p:nvSpPr>
            <p:spPr>
              <a:xfrm>
                <a:off x="10994902" y="3344465"/>
                <a:ext cx="107093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97" name="矩形 196"/>
              <p:cNvSpPr/>
              <p:nvPr/>
            </p:nvSpPr>
            <p:spPr>
              <a:xfrm>
                <a:off x="10759220" y="3344465"/>
                <a:ext cx="19843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98" name="等腰三角形 197"/>
              <p:cNvSpPr/>
              <p:nvPr/>
            </p:nvSpPr>
            <p:spPr>
              <a:xfrm rot="5400000">
                <a:off x="11159803" y="3239763"/>
                <a:ext cx="438144" cy="37847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</p:grpSp>
      </p:grpSp>
      <p:cxnSp>
        <p:nvCxnSpPr>
          <p:cNvPr id="199" name="肘形连接符 198"/>
          <p:cNvCxnSpPr>
            <a:endCxn id="205" idx="1"/>
          </p:cNvCxnSpPr>
          <p:nvPr/>
        </p:nvCxnSpPr>
        <p:spPr>
          <a:xfrm rot="16200000">
            <a:off x="450215" y="2223135"/>
            <a:ext cx="1141095" cy="185420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199"/>
          <p:cNvGrpSpPr/>
          <p:nvPr/>
        </p:nvGrpSpPr>
        <p:grpSpPr>
          <a:xfrm>
            <a:off x="709204" y="2887184"/>
            <a:ext cx="437094" cy="507177"/>
            <a:chOff x="1109756" y="3090803"/>
            <a:chExt cx="583096" cy="676392"/>
          </a:xfrm>
          <a:solidFill>
            <a:schemeClr val="tx2"/>
          </a:solidFill>
        </p:grpSpPr>
        <p:sp>
          <p:nvSpPr>
            <p:cNvPr id="201" name="六边形 200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02" name="文本框 64"/>
            <p:cNvSpPr txBox="1"/>
            <p:nvPr/>
          </p:nvSpPr>
          <p:spPr>
            <a:xfrm>
              <a:off x="1109918" y="3231615"/>
              <a:ext cx="577851" cy="367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  <a:latin typeface="+mn-ea"/>
                </a:rPr>
                <a:t>1</a:t>
              </a:r>
              <a:endParaRPr lang="en-US" altLang="zh-CN" sz="12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05" name="文本框 66"/>
          <p:cNvSpPr txBox="1"/>
          <p:nvPr/>
        </p:nvSpPr>
        <p:spPr>
          <a:xfrm>
            <a:off x="1113790" y="1330325"/>
            <a:ext cx="1816735" cy="82994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charset="0"/>
              <a:buChar char="u"/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对学生原有认知的了解是单元学习的基础。</a:t>
            </a:r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buFont typeface="Wingdings" panose="05000000000000000000" charset="0"/>
              <a:buChar char="u"/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用更多的声音问题可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激发学生关注热情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206"/>
          <p:cNvGrpSpPr/>
          <p:nvPr/>
        </p:nvGrpSpPr>
        <p:grpSpPr>
          <a:xfrm>
            <a:off x="2771125" y="2904964"/>
            <a:ext cx="437094" cy="507177"/>
            <a:chOff x="1109756" y="3090803"/>
            <a:chExt cx="583096" cy="676392"/>
          </a:xfrm>
          <a:solidFill>
            <a:schemeClr val="tx2"/>
          </a:solidFill>
        </p:grpSpPr>
        <p:sp>
          <p:nvSpPr>
            <p:cNvPr id="208" name="六边形 207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09" name="文本框 72"/>
            <p:cNvSpPr txBox="1"/>
            <p:nvPr/>
          </p:nvSpPr>
          <p:spPr>
            <a:xfrm>
              <a:off x="1115001" y="3231615"/>
              <a:ext cx="577851" cy="367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  <a:latin typeface="+mn-ea"/>
                </a:rPr>
                <a:t>3</a:t>
              </a:r>
              <a:endParaRPr lang="en-US" altLang="zh-CN" sz="12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12" name="文本框 75"/>
          <p:cNvSpPr txBox="1"/>
          <p:nvPr/>
        </p:nvSpPr>
        <p:spPr>
          <a:xfrm>
            <a:off x="3081655" y="1471295"/>
            <a:ext cx="1908175" cy="10147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171450" indent="-171450">
              <a:buFont typeface="Wingdings" panose="05000000000000000000" charset="0"/>
              <a:buChar char="u"/>
            </a:pPr>
            <a:r>
              <a:rPr lang="zh-CN" altLang="en-US" dirty="0">
                <a:solidFill>
                  <a:srgbClr val="FFFFFF"/>
                </a:solidFill>
              </a:rPr>
              <a:t>对传播的认知是在不断的观察、分析、对比中获得的。</a:t>
            </a:r>
            <a:endParaRPr lang="zh-CN" altLang="en-US" dirty="0">
              <a:solidFill>
                <a:srgbClr val="FFFFFF"/>
              </a:solidFill>
            </a:endParaRPr>
          </a:p>
          <a:p>
            <a:pPr marL="171450" indent="-171450">
              <a:buFont typeface="Wingdings" panose="05000000000000000000" charset="0"/>
              <a:buChar char="u"/>
            </a:pPr>
            <a:r>
              <a:rPr lang="zh-CN" altLang="en-US" dirty="0">
                <a:solidFill>
                  <a:srgbClr val="FFFFFF"/>
                </a:solidFill>
              </a:rPr>
              <a:t>用连续的探究和证据的分析来理解传播概念。</a:t>
            </a:r>
            <a:endParaRPr lang="en-US" altLang="zh-CN" dirty="0">
              <a:solidFill>
                <a:srgbClr val="FFFFFF"/>
              </a:solidFill>
            </a:endParaRPr>
          </a:p>
        </p:txBody>
      </p:sp>
      <p:cxnSp>
        <p:nvCxnSpPr>
          <p:cNvPr id="213" name="肘形连接符 212"/>
          <p:cNvCxnSpPr>
            <a:stCxn id="215" idx="3"/>
            <a:endCxn id="218" idx="1"/>
          </p:cNvCxnSpPr>
          <p:nvPr/>
        </p:nvCxnSpPr>
        <p:spPr>
          <a:xfrm rot="5400000" flipH="1" flipV="1">
            <a:off x="4817127" y="2464016"/>
            <a:ext cx="646842" cy="218546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213"/>
          <p:cNvGrpSpPr/>
          <p:nvPr/>
        </p:nvGrpSpPr>
        <p:grpSpPr>
          <a:xfrm>
            <a:off x="4812727" y="2896709"/>
            <a:ext cx="437094" cy="507177"/>
            <a:chOff x="1109756" y="3090803"/>
            <a:chExt cx="583096" cy="676392"/>
          </a:xfrm>
          <a:solidFill>
            <a:schemeClr val="tx2"/>
          </a:solidFill>
        </p:grpSpPr>
        <p:sp>
          <p:nvSpPr>
            <p:cNvPr id="215" name="六边形 214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16" name="文本框 79"/>
            <p:cNvSpPr txBox="1"/>
            <p:nvPr/>
          </p:nvSpPr>
          <p:spPr>
            <a:xfrm>
              <a:off x="1115001" y="3231615"/>
              <a:ext cx="577851" cy="367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  <a:latin typeface="+mn-ea"/>
                </a:rPr>
                <a:t>5</a:t>
              </a:r>
              <a:endParaRPr lang="en-US" altLang="zh-CN" sz="12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19" name="文本框 82"/>
          <p:cNvSpPr txBox="1"/>
          <p:nvPr/>
        </p:nvSpPr>
        <p:spPr>
          <a:xfrm>
            <a:off x="5249545" y="1572260"/>
            <a:ext cx="1444625" cy="119888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2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171450" indent="-171450">
              <a:buFont typeface="Wingdings" panose="05000000000000000000" charset="0"/>
              <a:buChar char="u"/>
            </a:pPr>
            <a:r>
              <a:rPr lang="zh-CN" altLang="en-US" dirty="0">
                <a:solidFill>
                  <a:srgbClr val="FFFFFF"/>
                </a:solidFill>
              </a:rPr>
              <a:t>在观察中，发现振动幅度对音量的影响。</a:t>
            </a:r>
            <a:endParaRPr lang="zh-CN" altLang="en-US" dirty="0">
              <a:solidFill>
                <a:srgbClr val="FFFFFF"/>
              </a:solidFill>
            </a:endParaRPr>
          </a:p>
          <a:p>
            <a:pPr marL="171450" indent="-171450">
              <a:buFont typeface="Wingdings" panose="05000000000000000000" charset="0"/>
              <a:buChar char="u"/>
            </a:pPr>
            <a:r>
              <a:rPr lang="zh-CN" altLang="en-US" dirty="0">
                <a:solidFill>
                  <a:srgbClr val="FFFFFF"/>
                </a:solidFill>
              </a:rPr>
              <a:t>在比较中，发现音量强与弱是怎么获得的。</a:t>
            </a:r>
            <a:endParaRPr lang="zh-CN" altLang="en-US" dirty="0">
              <a:solidFill>
                <a:srgbClr val="FFFFFF"/>
              </a:solidFill>
            </a:endParaRPr>
          </a:p>
        </p:txBody>
      </p:sp>
      <p:cxnSp>
        <p:nvCxnSpPr>
          <p:cNvPr id="220" name="肘形连接符 219"/>
          <p:cNvCxnSpPr>
            <a:stCxn id="222" idx="3"/>
            <a:endCxn id="225" idx="1"/>
          </p:cNvCxnSpPr>
          <p:nvPr/>
        </p:nvCxnSpPr>
        <p:spPr>
          <a:xfrm rot="16200000">
            <a:off x="6644640" y="2472690"/>
            <a:ext cx="646430" cy="218440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220"/>
          <p:cNvGrpSpPr/>
          <p:nvPr/>
        </p:nvGrpSpPr>
        <p:grpSpPr>
          <a:xfrm>
            <a:off x="6587212" y="2904964"/>
            <a:ext cx="539779" cy="507177"/>
            <a:chOff x="1039738" y="3090803"/>
            <a:chExt cx="720080" cy="676392"/>
          </a:xfrm>
          <a:solidFill>
            <a:schemeClr val="tx2"/>
          </a:solidFill>
        </p:grpSpPr>
        <p:sp>
          <p:nvSpPr>
            <p:cNvPr id="222" name="六边形 221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23" name="文本框 86"/>
            <p:cNvSpPr txBox="1"/>
            <p:nvPr/>
          </p:nvSpPr>
          <p:spPr>
            <a:xfrm>
              <a:off x="1039738" y="3231615"/>
              <a:ext cx="720080" cy="367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  <a:latin typeface="+mn-ea"/>
                </a:rPr>
                <a:t>7</a:t>
              </a:r>
              <a:endParaRPr lang="en-US" altLang="zh-CN" sz="12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1" name="组合 223"/>
          <p:cNvGrpSpPr/>
          <p:nvPr/>
        </p:nvGrpSpPr>
        <p:grpSpPr>
          <a:xfrm>
            <a:off x="7076793" y="1929601"/>
            <a:ext cx="2012950" cy="863601"/>
            <a:chOff x="1853741" y="1952625"/>
            <a:chExt cx="2685332" cy="1151734"/>
          </a:xfrm>
          <a:solidFill>
            <a:schemeClr val="bg2"/>
          </a:solidFill>
        </p:grpSpPr>
        <p:sp>
          <p:nvSpPr>
            <p:cNvPr id="225" name="矩形 224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rgbClr val="FFFFFF"/>
                </a:solidFill>
              </a:endParaRPr>
            </a:p>
          </p:txBody>
        </p:sp>
        <p:sp>
          <p:nvSpPr>
            <p:cNvPr id="226" name="文本框 89"/>
            <p:cNvSpPr txBox="1"/>
            <p:nvPr/>
          </p:nvSpPr>
          <p:spPr>
            <a:xfrm>
              <a:off x="1853741" y="1997509"/>
              <a:ext cx="2685332" cy="11068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171450" indent="-171450">
                <a:buFont typeface="Wingdings" panose="05000000000000000000" charset="0"/>
                <a:buChar char="u"/>
              </a:pPr>
              <a:r>
                <a:rPr lang="zh-CN" altLang="en-US" dirty="0">
                  <a:solidFill>
                    <a:srgbClr val="FFFFFF"/>
                  </a:solidFill>
                </a:rPr>
                <a:t>用弦振动获得的信息，形成对音高深层次理解。</a:t>
              </a:r>
              <a:endParaRPr lang="zh-CN" altLang="en-US" dirty="0">
                <a:solidFill>
                  <a:srgbClr val="FFFFFF"/>
                </a:solidFill>
              </a:endParaRPr>
            </a:p>
            <a:p>
              <a:pPr marL="171450" indent="-171450">
                <a:buFont typeface="Wingdings" panose="05000000000000000000" charset="0"/>
                <a:buChar char="u"/>
              </a:pPr>
              <a:r>
                <a:rPr lang="zh-CN" altLang="en-US" dirty="0">
                  <a:solidFill>
                    <a:srgbClr val="FFFFFF"/>
                  </a:solidFill>
                </a:rPr>
                <a:t>对弦的调整和测试，体会弦乐器的工作原理。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227" name="肘形连接符 226"/>
          <p:cNvCxnSpPr>
            <a:stCxn id="229" idx="0"/>
            <a:endCxn id="232" idx="1"/>
          </p:cNvCxnSpPr>
          <p:nvPr/>
        </p:nvCxnSpPr>
        <p:spPr>
          <a:xfrm rot="5400000" flipV="1">
            <a:off x="1769428" y="3665538"/>
            <a:ext cx="1016000" cy="509905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227"/>
          <p:cNvGrpSpPr/>
          <p:nvPr/>
        </p:nvGrpSpPr>
        <p:grpSpPr>
          <a:xfrm>
            <a:off x="1803982" y="2904964"/>
            <a:ext cx="437094" cy="507177"/>
            <a:chOff x="1109756" y="3090803"/>
            <a:chExt cx="583096" cy="676392"/>
          </a:xfrm>
          <a:solidFill>
            <a:schemeClr val="tx2"/>
          </a:solidFill>
        </p:grpSpPr>
        <p:sp>
          <p:nvSpPr>
            <p:cNvPr id="229" name="六边形 228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30" name="文本框 93"/>
            <p:cNvSpPr txBox="1"/>
            <p:nvPr/>
          </p:nvSpPr>
          <p:spPr>
            <a:xfrm>
              <a:off x="1115001" y="3231615"/>
              <a:ext cx="577851" cy="367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  <a:latin typeface="+mn-ea"/>
                </a:rPr>
                <a:t>2</a:t>
              </a:r>
              <a:endParaRPr lang="en-US" altLang="zh-CN" sz="12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33" name="文本框 96"/>
          <p:cNvSpPr txBox="1"/>
          <p:nvPr/>
        </p:nvSpPr>
        <p:spPr>
          <a:xfrm>
            <a:off x="2144395" y="3938270"/>
            <a:ext cx="1743710" cy="82994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2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171450" indent="-171450">
              <a:buFont typeface="Wingdings" panose="05000000000000000000" charset="0"/>
              <a:buChar char="u"/>
            </a:pPr>
            <a:r>
              <a:rPr lang="zh-CN" altLang="en-US" dirty="0">
                <a:solidFill>
                  <a:srgbClr val="FFFFFF"/>
                </a:solidFill>
              </a:rPr>
              <a:t>用实验的方法体会振动的含义。</a:t>
            </a:r>
            <a:endParaRPr lang="zh-CN" altLang="en-US" dirty="0">
              <a:solidFill>
                <a:srgbClr val="FFFFFF"/>
              </a:solidFill>
            </a:endParaRPr>
          </a:p>
          <a:p>
            <a:pPr marL="171450" indent="-171450">
              <a:buFont typeface="Wingdings" panose="05000000000000000000" charset="0"/>
              <a:buChar char="u"/>
            </a:pPr>
            <a:r>
              <a:rPr lang="zh-CN" altLang="en-US" dirty="0">
                <a:solidFill>
                  <a:srgbClr val="FFFFFF"/>
                </a:solidFill>
              </a:rPr>
              <a:t>观察物体振动的状态并与声音建立联系。</a:t>
            </a:r>
            <a:endParaRPr lang="zh-CN" altLang="en-US" dirty="0">
              <a:solidFill>
                <a:srgbClr val="FFFFFF"/>
              </a:solidFill>
            </a:endParaRPr>
          </a:p>
        </p:txBody>
      </p:sp>
      <p:cxnSp>
        <p:nvCxnSpPr>
          <p:cNvPr id="234" name="肘形连接符 233"/>
          <p:cNvCxnSpPr>
            <a:stCxn id="236" idx="0"/>
            <a:endCxn id="239" idx="1"/>
          </p:cNvCxnSpPr>
          <p:nvPr/>
        </p:nvCxnSpPr>
        <p:spPr>
          <a:xfrm rot="5400000" flipV="1">
            <a:off x="3742690" y="3626485"/>
            <a:ext cx="646430" cy="218440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234"/>
          <p:cNvGrpSpPr/>
          <p:nvPr/>
        </p:nvGrpSpPr>
        <p:grpSpPr>
          <a:xfrm>
            <a:off x="3738268" y="2904964"/>
            <a:ext cx="437094" cy="507177"/>
            <a:chOff x="1109756" y="3090803"/>
            <a:chExt cx="583096" cy="676392"/>
          </a:xfrm>
          <a:solidFill>
            <a:schemeClr val="tx2"/>
          </a:solidFill>
        </p:grpSpPr>
        <p:sp>
          <p:nvSpPr>
            <p:cNvPr id="236" name="六边形 235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37" name="文本框 101"/>
            <p:cNvSpPr txBox="1"/>
            <p:nvPr/>
          </p:nvSpPr>
          <p:spPr>
            <a:xfrm>
              <a:off x="1115001" y="3231615"/>
              <a:ext cx="577851" cy="367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  <a:latin typeface="+mn-ea"/>
                </a:rPr>
                <a:t>4</a:t>
              </a:r>
              <a:endParaRPr lang="en-US" altLang="zh-CN" sz="12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40" name="文本框 104"/>
          <p:cNvSpPr txBox="1"/>
          <p:nvPr/>
        </p:nvSpPr>
        <p:spPr>
          <a:xfrm>
            <a:off x="4175125" y="3763645"/>
            <a:ext cx="1577975" cy="119888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2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171450" indent="-171450">
              <a:buFont typeface="Wingdings" panose="05000000000000000000" charset="0"/>
              <a:buChar char="u"/>
            </a:pPr>
            <a:r>
              <a:rPr lang="zh-CN" altLang="en-US" dirty="0">
                <a:solidFill>
                  <a:srgbClr val="FFFFFF"/>
                </a:solidFill>
              </a:rPr>
              <a:t>用分析和实验的方法，体会</a:t>
            </a:r>
            <a:r>
              <a:rPr lang="zh-CN" altLang="en-US" dirty="0">
                <a:solidFill>
                  <a:srgbClr val="FFFFFF"/>
                </a:solidFill>
                <a:sym typeface="+mn-ea"/>
              </a:rPr>
              <a:t>鼓膜的作用。</a:t>
            </a:r>
            <a:endParaRPr lang="zh-CN" altLang="en-US" dirty="0">
              <a:solidFill>
                <a:srgbClr val="FFFFFF"/>
              </a:solidFill>
              <a:sym typeface="+mn-ea"/>
            </a:endParaRPr>
          </a:p>
          <a:p>
            <a:pPr marL="171450" indent="-171450">
              <a:buFont typeface="Wingdings" panose="05000000000000000000" charset="0"/>
              <a:buChar char="u"/>
            </a:pPr>
            <a:r>
              <a:rPr lang="zh-CN" altLang="en-US" dirty="0">
                <a:solidFill>
                  <a:srgbClr val="FFFFFF"/>
                </a:solidFill>
              </a:rPr>
              <a:t>在分析人耳构造的基础上，理解保护听力的方法。</a:t>
            </a:r>
            <a:endParaRPr lang="zh-CN" altLang="en-US" dirty="0">
              <a:solidFill>
                <a:srgbClr val="FFFFFF"/>
              </a:solidFill>
            </a:endParaRPr>
          </a:p>
        </p:txBody>
      </p:sp>
      <p:cxnSp>
        <p:nvCxnSpPr>
          <p:cNvPr id="241" name="肘形连接符 240"/>
          <p:cNvCxnSpPr/>
          <p:nvPr/>
        </p:nvCxnSpPr>
        <p:spPr>
          <a:xfrm rot="5400000" flipV="1">
            <a:off x="5745798" y="3466148"/>
            <a:ext cx="508635" cy="218440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241"/>
          <p:cNvGrpSpPr/>
          <p:nvPr/>
        </p:nvGrpSpPr>
        <p:grpSpPr>
          <a:xfrm>
            <a:off x="5672555" y="2904964"/>
            <a:ext cx="437094" cy="507177"/>
            <a:chOff x="1109756" y="3090803"/>
            <a:chExt cx="583096" cy="676392"/>
          </a:xfrm>
          <a:solidFill>
            <a:schemeClr val="tx2"/>
          </a:solidFill>
        </p:grpSpPr>
        <p:sp>
          <p:nvSpPr>
            <p:cNvPr id="243" name="六边形 242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44" name="文本框 108"/>
            <p:cNvSpPr txBox="1"/>
            <p:nvPr/>
          </p:nvSpPr>
          <p:spPr>
            <a:xfrm>
              <a:off x="1115001" y="3231615"/>
              <a:ext cx="577851" cy="367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  <a:latin typeface="+mn-ea"/>
                </a:rPr>
                <a:t>6</a:t>
              </a:r>
              <a:endParaRPr lang="en-US" altLang="zh-CN" sz="12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7" name="组合 244"/>
          <p:cNvGrpSpPr/>
          <p:nvPr/>
        </p:nvGrpSpPr>
        <p:grpSpPr>
          <a:xfrm>
            <a:off x="6072185" y="3592006"/>
            <a:ext cx="1572260" cy="1048386"/>
            <a:chOff x="1853741" y="1952625"/>
            <a:chExt cx="2097439" cy="1398171"/>
          </a:xfrm>
          <a:solidFill>
            <a:schemeClr val="bg2"/>
          </a:solidFill>
        </p:grpSpPr>
        <p:sp>
          <p:nvSpPr>
            <p:cNvPr id="246" name="矩形 245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rgbClr val="FFFFFF"/>
                </a:solidFill>
              </a:endParaRPr>
            </a:p>
          </p:txBody>
        </p:sp>
        <p:sp>
          <p:nvSpPr>
            <p:cNvPr id="247" name="文本框 111"/>
            <p:cNvSpPr txBox="1"/>
            <p:nvPr/>
          </p:nvSpPr>
          <p:spPr>
            <a:xfrm>
              <a:off x="1853741" y="1997509"/>
              <a:ext cx="2097439" cy="13532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171450" indent="-171450">
                <a:buFont typeface="Wingdings" panose="05000000000000000000" charset="0"/>
                <a:buChar char="u"/>
              </a:pPr>
              <a:r>
                <a:rPr lang="zh-CN" altLang="en-US" dirty="0">
                  <a:solidFill>
                    <a:srgbClr val="FFFFFF"/>
                  </a:solidFill>
                </a:rPr>
                <a:t>在观察中，发现振动快慢对音高的影响。</a:t>
              </a:r>
              <a:endParaRPr lang="zh-CN" altLang="en-US" dirty="0">
                <a:solidFill>
                  <a:srgbClr val="FFFFFF"/>
                </a:solidFill>
              </a:endParaRPr>
            </a:p>
            <a:p>
              <a:pPr marL="171450" indent="-171450">
                <a:buFont typeface="Wingdings" panose="05000000000000000000" charset="0"/>
                <a:buChar char="u"/>
              </a:pPr>
              <a:r>
                <a:rPr lang="zh-CN" altLang="en-US" dirty="0">
                  <a:solidFill>
                    <a:srgbClr val="FFFFFF"/>
                  </a:solidFill>
                </a:rPr>
                <a:t>在实验中，体会改变音高的办法。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组合 247"/>
          <p:cNvGrpSpPr/>
          <p:nvPr/>
        </p:nvGrpSpPr>
        <p:grpSpPr>
          <a:xfrm>
            <a:off x="7541581" y="2904964"/>
            <a:ext cx="545841" cy="507177"/>
            <a:chOff x="1022698" y="3090803"/>
            <a:chExt cx="728167" cy="676392"/>
          </a:xfrm>
          <a:solidFill>
            <a:schemeClr val="tx2"/>
          </a:solidFill>
        </p:grpSpPr>
        <p:sp>
          <p:nvSpPr>
            <p:cNvPr id="249" name="六边形 248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50" name="文本框 114"/>
            <p:cNvSpPr txBox="1"/>
            <p:nvPr/>
          </p:nvSpPr>
          <p:spPr>
            <a:xfrm>
              <a:off x="1022698" y="3231615"/>
              <a:ext cx="728167" cy="367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  <a:latin typeface="+mn-ea"/>
                </a:rPr>
                <a:t>8</a:t>
              </a:r>
              <a:endParaRPr lang="en-US" altLang="zh-CN" sz="12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1351280" y="71120"/>
            <a:ext cx="47580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单元的认知特点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——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思维、逻辑、方法</a:t>
            </a:r>
            <a:endParaRPr lang="zh-CN" alt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500034" y="71420"/>
            <a:ext cx="714380" cy="4286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>
                <a:solidFill>
                  <a:schemeClr val="bg2"/>
                </a:solidFill>
                <a:latin typeface="+mn-ea"/>
                <a:cs typeface="Arial Unicode MS" panose="020B0604020202020204" pitchFamily="34" charset="-122"/>
              </a:rPr>
              <a:t>02</a:t>
            </a:r>
            <a:endParaRPr lang="en-US" altLang="zh-CN" sz="1800" b="1" dirty="0">
              <a:solidFill>
                <a:schemeClr val="bg2"/>
              </a:solidFill>
              <a:latin typeface="+mn-ea"/>
              <a:cs typeface="Arial Unicode MS" panose="020B0604020202020204" pitchFamily="34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0" y="492428"/>
            <a:ext cx="928662" cy="714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70" name="同心圆 69"/>
          <p:cNvSpPr/>
          <p:nvPr/>
        </p:nvSpPr>
        <p:spPr>
          <a:xfrm>
            <a:off x="571472" y="-7620"/>
            <a:ext cx="579489" cy="571486"/>
          </a:xfrm>
          <a:prstGeom prst="donut">
            <a:avLst>
              <a:gd name="adj" fmla="val 1384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1895" y="0"/>
            <a:ext cx="1548765" cy="1738630"/>
          </a:xfrm>
          <a:prstGeom prst="rect">
            <a:avLst/>
          </a:prstGeom>
        </p:spPr>
      </p:pic>
      <p:cxnSp>
        <p:nvCxnSpPr>
          <p:cNvPr id="21" name="肘形连接符 20"/>
          <p:cNvCxnSpPr/>
          <p:nvPr/>
        </p:nvCxnSpPr>
        <p:spPr>
          <a:xfrm rot="5400000" flipV="1">
            <a:off x="7680008" y="3549333"/>
            <a:ext cx="508635" cy="218440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44"/>
          <p:cNvGrpSpPr/>
          <p:nvPr/>
        </p:nvGrpSpPr>
        <p:grpSpPr>
          <a:xfrm>
            <a:off x="7919085" y="3592195"/>
            <a:ext cx="1170940" cy="863600"/>
            <a:chOff x="1666593" y="1952625"/>
            <a:chExt cx="2556297" cy="1151734"/>
          </a:xfrm>
          <a:solidFill>
            <a:schemeClr val="bg2"/>
          </a:solidFill>
        </p:grpSpPr>
        <p:sp>
          <p:nvSpPr>
            <p:cNvPr id="23" name="矩形 22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rgbClr val="FFFFFF"/>
                </a:solidFill>
              </a:endParaRPr>
            </a:p>
          </p:txBody>
        </p:sp>
        <p:sp>
          <p:nvSpPr>
            <p:cNvPr id="24" name="文本框 111"/>
            <p:cNvSpPr txBox="1"/>
            <p:nvPr/>
          </p:nvSpPr>
          <p:spPr>
            <a:xfrm>
              <a:off x="1666593" y="1997509"/>
              <a:ext cx="2556297" cy="11068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171450" indent="-171450">
                <a:buFont typeface="Wingdings" panose="05000000000000000000" charset="0"/>
                <a:buChar char="u"/>
              </a:pPr>
              <a:r>
                <a:rPr lang="zh-CN" altLang="en-US" dirty="0">
                  <a:solidFill>
                    <a:srgbClr val="FFFFFF"/>
                  </a:solidFill>
                </a:rPr>
                <a:t>用制作小乐器，测试对【声音】的总体认知。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ldLvl="0" animBg="1"/>
      <p:bldP spid="69" grpId="0" bldLvl="0" animBg="1"/>
      <p:bldP spid="7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247910" y="2355007"/>
            <a:ext cx="6749780" cy="159893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zh-CN" sz="3600" b="1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【声音】单元解读</a:t>
            </a:r>
            <a:endParaRPr lang="zh-CN" altLang="zh-CN" sz="3600" b="1" kern="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CN" sz="2800" b="1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sz="2800" b="1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教与学建议</a:t>
            </a:r>
            <a:endParaRPr lang="en-US" altLang="zh-CN" sz="2800" b="1" kern="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3442018" y="448628"/>
            <a:ext cx="1800225" cy="1800225"/>
          </a:xfrm>
          <a:custGeom>
            <a:avLst/>
            <a:gdLst>
              <a:gd name="T0" fmla="*/ 214374 w 3896"/>
              <a:gd name="T1" fmla="*/ 276344 h 3896"/>
              <a:gd name="T2" fmla="*/ 214374 w 3896"/>
              <a:gd name="T3" fmla="*/ 1524515 h 3896"/>
              <a:gd name="T4" fmla="*/ 270740 w 3896"/>
              <a:gd name="T5" fmla="*/ 1580431 h 3896"/>
              <a:gd name="T6" fmla="*/ 1528803 w 3896"/>
              <a:gd name="T7" fmla="*/ 1580431 h 3896"/>
              <a:gd name="T8" fmla="*/ 1585169 w 3896"/>
              <a:gd name="T9" fmla="*/ 1524515 h 3896"/>
              <a:gd name="T10" fmla="*/ 1585169 w 3896"/>
              <a:gd name="T11" fmla="*/ 276344 h 3896"/>
              <a:gd name="T12" fmla="*/ 1528803 w 3896"/>
              <a:gd name="T13" fmla="*/ 219966 h 3896"/>
              <a:gd name="T14" fmla="*/ 270740 w 3896"/>
              <a:gd name="T15" fmla="*/ 219966 h 3896"/>
              <a:gd name="T16" fmla="*/ 214374 w 3896"/>
              <a:gd name="T17" fmla="*/ 276344 h 3896"/>
              <a:gd name="T18" fmla="*/ 1743639 w 3896"/>
              <a:gd name="T19" fmla="*/ 0 h 3896"/>
              <a:gd name="T20" fmla="*/ 1405907 w 3896"/>
              <a:gd name="T21" fmla="*/ 0 h 3896"/>
              <a:gd name="T22" fmla="*/ 1350004 w 3896"/>
              <a:gd name="T23" fmla="*/ 56378 h 3896"/>
              <a:gd name="T24" fmla="*/ 1405907 w 3896"/>
              <a:gd name="T25" fmla="*/ 107210 h 3896"/>
              <a:gd name="T26" fmla="*/ 1692356 w 3896"/>
              <a:gd name="T27" fmla="*/ 107210 h 3896"/>
              <a:gd name="T28" fmla="*/ 1692356 w 3896"/>
              <a:gd name="T29" fmla="*/ 393721 h 3896"/>
              <a:gd name="T30" fmla="*/ 1743639 w 3896"/>
              <a:gd name="T31" fmla="*/ 450099 h 3896"/>
              <a:gd name="T32" fmla="*/ 1800005 w 3896"/>
              <a:gd name="T33" fmla="*/ 393721 h 3896"/>
              <a:gd name="T34" fmla="*/ 1800005 w 3896"/>
              <a:gd name="T35" fmla="*/ 56378 h 3896"/>
              <a:gd name="T36" fmla="*/ 1743639 w 3896"/>
              <a:gd name="T37" fmla="*/ 0 h 3896"/>
              <a:gd name="T38" fmla="*/ 1743639 w 3896"/>
              <a:gd name="T39" fmla="*/ 1350298 h 3896"/>
              <a:gd name="T40" fmla="*/ 1692356 w 3896"/>
              <a:gd name="T41" fmla="*/ 1406676 h 3896"/>
              <a:gd name="T42" fmla="*/ 1692356 w 3896"/>
              <a:gd name="T43" fmla="*/ 1693187 h 3896"/>
              <a:gd name="T44" fmla="*/ 1405907 w 3896"/>
              <a:gd name="T45" fmla="*/ 1693187 h 3896"/>
              <a:gd name="T46" fmla="*/ 1350004 w 3896"/>
              <a:gd name="T47" fmla="*/ 1744019 h 3896"/>
              <a:gd name="T48" fmla="*/ 1405907 w 3896"/>
              <a:gd name="T49" fmla="*/ 1800397 h 3896"/>
              <a:gd name="T50" fmla="*/ 1743639 w 3896"/>
              <a:gd name="T51" fmla="*/ 1800397 h 3896"/>
              <a:gd name="T52" fmla="*/ 1800005 w 3896"/>
              <a:gd name="T53" fmla="*/ 1744019 h 3896"/>
              <a:gd name="T54" fmla="*/ 1800005 w 3896"/>
              <a:gd name="T55" fmla="*/ 1406676 h 3896"/>
              <a:gd name="T56" fmla="*/ 1743639 w 3896"/>
              <a:gd name="T57" fmla="*/ 1350298 h 3896"/>
              <a:gd name="T58" fmla="*/ 55904 w 3896"/>
              <a:gd name="T59" fmla="*/ 450099 h 3896"/>
              <a:gd name="T60" fmla="*/ 107187 w 3896"/>
              <a:gd name="T61" fmla="*/ 393721 h 3896"/>
              <a:gd name="T62" fmla="*/ 107187 w 3896"/>
              <a:gd name="T63" fmla="*/ 107210 h 3896"/>
              <a:gd name="T64" fmla="*/ 393636 w 3896"/>
              <a:gd name="T65" fmla="*/ 107210 h 3896"/>
              <a:gd name="T66" fmla="*/ 450001 w 3896"/>
              <a:gd name="T67" fmla="*/ 56378 h 3896"/>
              <a:gd name="T68" fmla="*/ 393636 w 3896"/>
              <a:gd name="T69" fmla="*/ 0 h 3896"/>
              <a:gd name="T70" fmla="*/ 55904 w 3896"/>
              <a:gd name="T71" fmla="*/ 0 h 3896"/>
              <a:gd name="T72" fmla="*/ 0 w 3896"/>
              <a:gd name="T73" fmla="*/ 56378 h 3896"/>
              <a:gd name="T74" fmla="*/ 0 w 3896"/>
              <a:gd name="T75" fmla="*/ 393721 h 3896"/>
              <a:gd name="T76" fmla="*/ 55904 w 3896"/>
              <a:gd name="T77" fmla="*/ 450099 h 3896"/>
              <a:gd name="T78" fmla="*/ 393636 w 3896"/>
              <a:gd name="T79" fmla="*/ 1693187 h 3896"/>
              <a:gd name="T80" fmla="*/ 107187 w 3896"/>
              <a:gd name="T81" fmla="*/ 1693187 h 3896"/>
              <a:gd name="T82" fmla="*/ 107187 w 3896"/>
              <a:gd name="T83" fmla="*/ 1406676 h 3896"/>
              <a:gd name="T84" fmla="*/ 55904 w 3896"/>
              <a:gd name="T85" fmla="*/ 1350298 h 3896"/>
              <a:gd name="T86" fmla="*/ 0 w 3896"/>
              <a:gd name="T87" fmla="*/ 1406676 h 3896"/>
              <a:gd name="T88" fmla="*/ 0 w 3896"/>
              <a:gd name="T89" fmla="*/ 1744019 h 3896"/>
              <a:gd name="T90" fmla="*/ 55904 w 3896"/>
              <a:gd name="T91" fmla="*/ 1800397 h 3896"/>
              <a:gd name="T92" fmla="*/ 393636 w 3896"/>
              <a:gd name="T93" fmla="*/ 1800397 h 3896"/>
              <a:gd name="T94" fmla="*/ 450001 w 3896"/>
              <a:gd name="T95" fmla="*/ 1744019 h 3896"/>
              <a:gd name="T96" fmla="*/ 393636 w 3896"/>
              <a:gd name="T97" fmla="*/ 1693187 h 389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896" h="3896">
                <a:moveTo>
                  <a:pt x="464" y="598"/>
                </a:moveTo>
                <a:cubicBezTo>
                  <a:pt x="464" y="3299"/>
                  <a:pt x="464" y="3299"/>
                  <a:pt x="464" y="3299"/>
                </a:cubicBezTo>
                <a:cubicBezTo>
                  <a:pt x="464" y="3366"/>
                  <a:pt x="519" y="3420"/>
                  <a:pt x="586" y="3420"/>
                </a:cubicBezTo>
                <a:cubicBezTo>
                  <a:pt x="3309" y="3420"/>
                  <a:pt x="3309" y="3420"/>
                  <a:pt x="3309" y="3420"/>
                </a:cubicBezTo>
                <a:cubicBezTo>
                  <a:pt x="3377" y="3420"/>
                  <a:pt x="3431" y="3366"/>
                  <a:pt x="3431" y="3299"/>
                </a:cubicBezTo>
                <a:cubicBezTo>
                  <a:pt x="3431" y="598"/>
                  <a:pt x="3431" y="598"/>
                  <a:pt x="3431" y="598"/>
                </a:cubicBezTo>
                <a:cubicBezTo>
                  <a:pt x="3431" y="530"/>
                  <a:pt x="3377" y="476"/>
                  <a:pt x="3309" y="476"/>
                </a:cubicBezTo>
                <a:cubicBezTo>
                  <a:pt x="586" y="476"/>
                  <a:pt x="586" y="476"/>
                  <a:pt x="586" y="476"/>
                </a:cubicBezTo>
                <a:cubicBezTo>
                  <a:pt x="519" y="476"/>
                  <a:pt x="464" y="530"/>
                  <a:pt x="464" y="598"/>
                </a:cubicBezTo>
                <a:close/>
                <a:moveTo>
                  <a:pt x="3774" y="0"/>
                </a:moveTo>
                <a:cubicBezTo>
                  <a:pt x="3043" y="0"/>
                  <a:pt x="3043" y="0"/>
                  <a:pt x="3043" y="0"/>
                </a:cubicBezTo>
                <a:cubicBezTo>
                  <a:pt x="2976" y="0"/>
                  <a:pt x="2922" y="54"/>
                  <a:pt x="2922" y="122"/>
                </a:cubicBezTo>
                <a:cubicBezTo>
                  <a:pt x="2922" y="189"/>
                  <a:pt x="2976" y="232"/>
                  <a:pt x="3043" y="232"/>
                </a:cubicBezTo>
                <a:cubicBezTo>
                  <a:pt x="3663" y="232"/>
                  <a:pt x="3663" y="232"/>
                  <a:pt x="3663" y="232"/>
                </a:cubicBezTo>
                <a:cubicBezTo>
                  <a:pt x="3663" y="852"/>
                  <a:pt x="3663" y="852"/>
                  <a:pt x="3663" y="852"/>
                </a:cubicBezTo>
                <a:cubicBezTo>
                  <a:pt x="3663" y="919"/>
                  <a:pt x="3707" y="974"/>
                  <a:pt x="3774" y="974"/>
                </a:cubicBezTo>
                <a:cubicBezTo>
                  <a:pt x="3841" y="974"/>
                  <a:pt x="3896" y="919"/>
                  <a:pt x="3896" y="852"/>
                </a:cubicBezTo>
                <a:cubicBezTo>
                  <a:pt x="3896" y="122"/>
                  <a:pt x="3896" y="122"/>
                  <a:pt x="3896" y="122"/>
                </a:cubicBezTo>
                <a:cubicBezTo>
                  <a:pt x="3896" y="54"/>
                  <a:pt x="3841" y="0"/>
                  <a:pt x="3774" y="0"/>
                </a:cubicBezTo>
                <a:close/>
                <a:moveTo>
                  <a:pt x="3774" y="2922"/>
                </a:moveTo>
                <a:cubicBezTo>
                  <a:pt x="3707" y="2922"/>
                  <a:pt x="3663" y="2977"/>
                  <a:pt x="3663" y="3044"/>
                </a:cubicBezTo>
                <a:cubicBezTo>
                  <a:pt x="3663" y="3664"/>
                  <a:pt x="3663" y="3664"/>
                  <a:pt x="3663" y="3664"/>
                </a:cubicBezTo>
                <a:cubicBezTo>
                  <a:pt x="3043" y="3664"/>
                  <a:pt x="3043" y="3664"/>
                  <a:pt x="3043" y="3664"/>
                </a:cubicBezTo>
                <a:cubicBezTo>
                  <a:pt x="2976" y="3664"/>
                  <a:pt x="2922" y="3707"/>
                  <a:pt x="2922" y="3774"/>
                </a:cubicBezTo>
                <a:cubicBezTo>
                  <a:pt x="2922" y="3841"/>
                  <a:pt x="2976" y="3896"/>
                  <a:pt x="3043" y="3896"/>
                </a:cubicBezTo>
                <a:cubicBezTo>
                  <a:pt x="3774" y="3896"/>
                  <a:pt x="3774" y="3896"/>
                  <a:pt x="3774" y="3896"/>
                </a:cubicBezTo>
                <a:cubicBezTo>
                  <a:pt x="3841" y="3896"/>
                  <a:pt x="3896" y="3841"/>
                  <a:pt x="3896" y="3774"/>
                </a:cubicBezTo>
                <a:cubicBezTo>
                  <a:pt x="3896" y="3044"/>
                  <a:pt x="3896" y="3044"/>
                  <a:pt x="3896" y="3044"/>
                </a:cubicBezTo>
                <a:cubicBezTo>
                  <a:pt x="3896" y="2977"/>
                  <a:pt x="3841" y="2922"/>
                  <a:pt x="3774" y="2922"/>
                </a:cubicBezTo>
                <a:close/>
                <a:moveTo>
                  <a:pt x="121" y="974"/>
                </a:moveTo>
                <a:cubicBezTo>
                  <a:pt x="188" y="974"/>
                  <a:pt x="232" y="919"/>
                  <a:pt x="232" y="852"/>
                </a:cubicBezTo>
                <a:cubicBezTo>
                  <a:pt x="232" y="232"/>
                  <a:pt x="232" y="232"/>
                  <a:pt x="232" y="232"/>
                </a:cubicBezTo>
                <a:cubicBezTo>
                  <a:pt x="852" y="232"/>
                  <a:pt x="852" y="232"/>
                  <a:pt x="852" y="232"/>
                </a:cubicBezTo>
                <a:cubicBezTo>
                  <a:pt x="919" y="232"/>
                  <a:pt x="974" y="189"/>
                  <a:pt x="974" y="122"/>
                </a:cubicBezTo>
                <a:cubicBezTo>
                  <a:pt x="974" y="54"/>
                  <a:pt x="919" y="0"/>
                  <a:pt x="852" y="0"/>
                </a:cubicBezTo>
                <a:cubicBezTo>
                  <a:pt x="121" y="0"/>
                  <a:pt x="121" y="0"/>
                  <a:pt x="121" y="0"/>
                </a:cubicBezTo>
                <a:cubicBezTo>
                  <a:pt x="54" y="0"/>
                  <a:pt x="0" y="54"/>
                  <a:pt x="0" y="122"/>
                </a:cubicBezTo>
                <a:cubicBezTo>
                  <a:pt x="0" y="852"/>
                  <a:pt x="0" y="852"/>
                  <a:pt x="0" y="852"/>
                </a:cubicBezTo>
                <a:cubicBezTo>
                  <a:pt x="0" y="919"/>
                  <a:pt x="54" y="974"/>
                  <a:pt x="121" y="974"/>
                </a:cubicBezTo>
                <a:close/>
                <a:moveTo>
                  <a:pt x="852" y="3664"/>
                </a:moveTo>
                <a:cubicBezTo>
                  <a:pt x="232" y="3664"/>
                  <a:pt x="232" y="3664"/>
                  <a:pt x="232" y="3664"/>
                </a:cubicBezTo>
                <a:cubicBezTo>
                  <a:pt x="232" y="3044"/>
                  <a:pt x="232" y="3044"/>
                  <a:pt x="232" y="3044"/>
                </a:cubicBezTo>
                <a:cubicBezTo>
                  <a:pt x="232" y="2977"/>
                  <a:pt x="188" y="2922"/>
                  <a:pt x="121" y="2922"/>
                </a:cubicBezTo>
                <a:cubicBezTo>
                  <a:pt x="54" y="2922"/>
                  <a:pt x="0" y="2977"/>
                  <a:pt x="0" y="3044"/>
                </a:cubicBezTo>
                <a:cubicBezTo>
                  <a:pt x="0" y="3774"/>
                  <a:pt x="0" y="3774"/>
                  <a:pt x="0" y="3774"/>
                </a:cubicBezTo>
                <a:cubicBezTo>
                  <a:pt x="0" y="3841"/>
                  <a:pt x="54" y="3896"/>
                  <a:pt x="121" y="3896"/>
                </a:cubicBezTo>
                <a:cubicBezTo>
                  <a:pt x="852" y="3896"/>
                  <a:pt x="852" y="3896"/>
                  <a:pt x="852" y="3896"/>
                </a:cubicBezTo>
                <a:cubicBezTo>
                  <a:pt x="919" y="3896"/>
                  <a:pt x="974" y="3841"/>
                  <a:pt x="974" y="3774"/>
                </a:cubicBezTo>
                <a:cubicBezTo>
                  <a:pt x="974" y="3707"/>
                  <a:pt x="919" y="3664"/>
                  <a:pt x="852" y="3664"/>
                </a:cubicBezTo>
                <a:close/>
              </a:path>
            </a:pathLst>
          </a:custGeom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KSO_Shape"/>
          <p:cNvSpPr/>
          <p:nvPr/>
        </p:nvSpPr>
        <p:spPr>
          <a:xfrm>
            <a:off x="3823335" y="1153160"/>
            <a:ext cx="1038225" cy="1038225"/>
          </a:xfrm>
          <a:prstGeom prst="roundRect">
            <a:avLst/>
          </a:prstGeom>
          <a:solidFill>
            <a:schemeClr val="tx2">
              <a:alpha val="70000"/>
            </a:schemeClr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6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zh-CN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cut/>
      </p:transition>
    </mc:Choice>
    <mc:Fallback>
      <p:transition spd="med" advTm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84530" y="887095"/>
            <a:ext cx="6748145" cy="23323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  <a:p>
            <a:pPr>
              <a:lnSpc>
                <a:spcPct val="140000"/>
              </a:lnSpc>
            </a:pPr>
            <a:r>
              <a:rPr lang="zh-CN" altLang="en-US"/>
              <a:t>       对本单元解释的第一文本是教师用书。每一课都有明确的课程设计背景和教学目标，是教师教学的基本依据。其中四维目标（科学概念目标、科学探究目标、科学态度目标、以及科学、技术、社会与环境目标）的确定，不仅是对课程标准中课程内容和目标的细化，也是教学最基本的要求。</a:t>
            </a:r>
            <a:endParaRPr lang="zh-CN" altLang="en-US"/>
          </a:p>
          <a:p>
            <a:pPr>
              <a:lnSpc>
                <a:spcPct val="140000"/>
              </a:lnSpc>
            </a:pPr>
            <a:r>
              <a:rPr lang="zh-CN" altLang="en-US"/>
              <a:t>      本人的解读应该是教师用书基础之上的单元总结，力图用少量文字和有限时间解释大篇幅文本和图示，</a:t>
            </a:r>
            <a:endParaRPr lang="zh-CN" altLang="en-US"/>
          </a:p>
          <a:p>
            <a:pPr>
              <a:lnSpc>
                <a:spcPct val="140000"/>
              </a:lnSpc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1530" y="1209040"/>
            <a:ext cx="2933065" cy="393446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460240" y="1209040"/>
            <a:ext cx="3197860" cy="3046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endParaRPr lang="zh-CN" altLang="en-US" sz="1200" dirty="0" smtClean="0">
              <a:solidFill>
                <a:schemeClr val="tx1"/>
              </a:solidFill>
            </a:endParaRP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1200" dirty="0" smtClean="0">
                <a:solidFill>
                  <a:schemeClr val="tx1"/>
                </a:solidFill>
              </a:rPr>
              <a:t>1.</a:t>
            </a:r>
            <a:r>
              <a:rPr lang="zh-CN" altLang="en-US" sz="1200" dirty="0" smtClean="0">
                <a:solidFill>
                  <a:schemeClr val="tx1"/>
                </a:solidFill>
              </a:rPr>
              <a:t>背景：用扬声器刻画出来的一幅声波图。</a:t>
            </a:r>
            <a:endParaRPr lang="zh-CN" altLang="en-US" sz="1200" dirty="0" smtClean="0">
              <a:solidFill>
                <a:schemeClr val="tx1"/>
              </a:solidFill>
            </a:endParaRPr>
          </a:p>
          <a:p>
            <a:pPr marL="171450" indent="-171450" algn="l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200" dirty="0" smtClean="0">
                <a:solidFill>
                  <a:schemeClr val="tx1"/>
                </a:solidFill>
              </a:rPr>
              <a:t>是扬声器发出的声音引起周围空气的振动，产生了</a:t>
            </a:r>
            <a:r>
              <a:rPr lang="en-US" altLang="zh-CN" sz="1200" dirty="0" smtClean="0">
                <a:solidFill>
                  <a:schemeClr val="tx1"/>
                </a:solidFill>
              </a:rPr>
              <a:t>“</a:t>
            </a:r>
            <a:r>
              <a:rPr lang="zh-CN" altLang="en-US" sz="1200" dirty="0" smtClean="0">
                <a:solidFill>
                  <a:schemeClr val="tx1"/>
                </a:solidFill>
              </a:rPr>
              <a:t>波</a:t>
            </a:r>
            <a:r>
              <a:rPr lang="en-US" altLang="zh-CN" sz="1200" dirty="0" smtClean="0">
                <a:solidFill>
                  <a:schemeClr val="tx1"/>
                </a:solidFill>
              </a:rPr>
              <a:t>”</a:t>
            </a:r>
            <a:r>
              <a:rPr lang="zh-CN" altLang="en-US" sz="1200" dirty="0" smtClean="0">
                <a:solidFill>
                  <a:schemeClr val="tx1"/>
                </a:solidFill>
              </a:rPr>
              <a:t>。</a:t>
            </a:r>
            <a:endParaRPr lang="zh-CN" altLang="en-US" sz="1200" dirty="0" smtClean="0">
              <a:solidFill>
                <a:schemeClr val="tx1"/>
              </a:solidFill>
            </a:endParaRPr>
          </a:p>
          <a:p>
            <a:pPr marL="171450" indent="-171450" algn="l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200" dirty="0" smtClean="0">
                <a:solidFill>
                  <a:schemeClr val="tx1"/>
                </a:solidFill>
              </a:rPr>
              <a:t>是对物质运动（振动）的形象描述。</a:t>
            </a:r>
            <a:endParaRPr lang="zh-CN" altLang="en-US" sz="1200" dirty="0" smtClean="0">
              <a:solidFill>
                <a:schemeClr val="tx1"/>
              </a:solidFill>
            </a:endParaRPr>
          </a:p>
          <a:p>
            <a:pPr marL="171450" indent="-171450" algn="l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200" dirty="0" smtClean="0">
                <a:solidFill>
                  <a:schemeClr val="tx1"/>
                </a:solidFill>
              </a:rPr>
              <a:t>是对</a:t>
            </a:r>
            <a:r>
              <a:rPr lang="en-US" altLang="zh-CN" sz="1200" dirty="0" smtClean="0">
                <a:solidFill>
                  <a:schemeClr val="tx1"/>
                </a:solidFill>
              </a:rPr>
              <a:t>“</a:t>
            </a:r>
            <a:r>
              <a:rPr lang="zh-CN" altLang="en-US" sz="1200" dirty="0" smtClean="0">
                <a:solidFill>
                  <a:schemeClr val="tx1"/>
                </a:solidFill>
              </a:rPr>
              <a:t>声音是能量的表现形式</a:t>
            </a:r>
            <a:r>
              <a:rPr lang="en-US" altLang="zh-CN" sz="1200" dirty="0" smtClean="0">
                <a:solidFill>
                  <a:schemeClr val="tx1"/>
                </a:solidFill>
              </a:rPr>
              <a:t>”</a:t>
            </a:r>
            <a:r>
              <a:rPr lang="zh-CN" altLang="en-US" sz="1200" dirty="0" smtClean="0">
                <a:solidFill>
                  <a:schemeClr val="tx1"/>
                </a:solidFill>
              </a:rPr>
              <a:t>的直观解释。 </a:t>
            </a:r>
            <a:endParaRPr lang="zh-CN" altLang="en-US" sz="1200" dirty="0" smtClean="0">
              <a:solidFill>
                <a:schemeClr val="tx1"/>
              </a:solidFill>
            </a:endParaRP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1200" dirty="0" smtClean="0">
                <a:solidFill>
                  <a:schemeClr val="tx1"/>
                </a:solidFill>
              </a:rPr>
              <a:t>2.</a:t>
            </a:r>
            <a:r>
              <a:rPr lang="zh-CN" altLang="en-US" sz="1200" dirty="0" smtClean="0">
                <a:solidFill>
                  <a:schemeClr val="tx1"/>
                </a:solidFill>
              </a:rPr>
              <a:t>文字：</a:t>
            </a:r>
            <a:r>
              <a:rPr lang="zh-CN" altLang="en-US" sz="1200" dirty="0" smtClean="0">
                <a:solidFill>
                  <a:schemeClr val="tx1"/>
                </a:solidFill>
              </a:rPr>
              <a:t>不足百字的描述</a:t>
            </a:r>
            <a:r>
              <a:rPr lang="zh-CN" altLang="en-US" sz="1200" dirty="0">
                <a:solidFill>
                  <a:schemeClr val="tx1"/>
                </a:solidFill>
                <a:sym typeface="+mn-ea"/>
              </a:rPr>
              <a:t>直接揭示本单元学习的主要内容：</a:t>
            </a:r>
            <a:r>
              <a:rPr lang="zh-CN" altLang="en-US" sz="12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zh-CN" altLang="en-US" sz="1200" dirty="0">
              <a:solidFill>
                <a:schemeClr val="tx1"/>
              </a:solidFill>
            </a:endParaRPr>
          </a:p>
          <a:p>
            <a:pPr marL="171450" indent="-171450" algn="l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200" dirty="0">
                <a:solidFill>
                  <a:schemeClr val="tx1"/>
                </a:solidFill>
              </a:rPr>
              <a:t>物体是怎样发出声音的？</a:t>
            </a:r>
            <a:endParaRPr lang="zh-CN" altLang="en-US" sz="1200" dirty="0">
              <a:solidFill>
                <a:schemeClr val="tx1"/>
              </a:solidFill>
            </a:endParaRPr>
          </a:p>
          <a:p>
            <a:pPr marL="171450" indent="-171450" algn="l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200" dirty="0">
                <a:solidFill>
                  <a:schemeClr val="tx1"/>
                </a:solidFill>
              </a:rPr>
              <a:t>我们是怎样听到声音的？</a:t>
            </a:r>
            <a:endParaRPr lang="zh-CN" altLang="en-US" sz="1200" dirty="0">
              <a:solidFill>
                <a:schemeClr val="tx1"/>
              </a:solidFill>
            </a:endParaRPr>
          </a:p>
          <a:p>
            <a:pPr marL="171450" indent="-171450" algn="l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200" dirty="0">
                <a:solidFill>
                  <a:schemeClr val="tx1"/>
                </a:solidFill>
              </a:rPr>
              <a:t>为什么各种声音都是不同的？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36980" y="80645"/>
            <a:ext cx="4375785" cy="637540"/>
            <a:chOff x="1948" y="127"/>
            <a:chExt cx="6891" cy="1004"/>
          </a:xfrm>
        </p:grpSpPr>
        <p:sp>
          <p:nvSpPr>
            <p:cNvPr id="11" name="五边形 10"/>
            <p:cNvSpPr/>
            <p:nvPr/>
          </p:nvSpPr>
          <p:spPr>
            <a:xfrm>
              <a:off x="1948" y="127"/>
              <a:ext cx="6890" cy="1004"/>
            </a:xfrm>
            <a:prstGeom prst="homePlate">
              <a:avLst>
                <a:gd name="adj" fmla="val 83665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TextBox 18"/>
            <p:cNvSpPr txBox="1"/>
            <p:nvPr/>
          </p:nvSpPr>
          <p:spPr>
            <a:xfrm>
              <a:off x="2091" y="266"/>
              <a:ext cx="674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 smtClean="0">
                  <a:solidFill>
                    <a:schemeClr val="bg1"/>
                  </a:solidFill>
                  <a:effectLst/>
                </a:rPr>
                <a:t>单元首页</a:t>
              </a:r>
              <a:r>
                <a:rPr lang="en-US" altLang="zh-CN" sz="2000" b="1" dirty="0" smtClean="0">
                  <a:solidFill>
                    <a:schemeClr val="bg1"/>
                  </a:solidFill>
                  <a:effectLst/>
                </a:rPr>
                <a:t>——</a:t>
              </a:r>
              <a:r>
                <a:rPr lang="zh-CN" altLang="en-US" sz="2000" b="1" dirty="0" smtClean="0">
                  <a:solidFill>
                    <a:schemeClr val="bg1"/>
                  </a:solidFill>
                  <a:effectLst/>
                </a:rPr>
                <a:t>科学的观察视角</a:t>
              </a:r>
              <a:endParaRPr lang="zh-CN" altLang="en-US" sz="2000" b="1" dirty="0" smtClean="0"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0" y="-60325"/>
            <a:ext cx="1191260" cy="623570"/>
            <a:chOff x="0" y="-95"/>
            <a:chExt cx="1876" cy="982"/>
          </a:xfrm>
        </p:grpSpPr>
        <p:sp>
          <p:nvSpPr>
            <p:cNvPr id="69" name="矩形 68"/>
            <p:cNvSpPr/>
            <p:nvPr/>
          </p:nvSpPr>
          <p:spPr>
            <a:xfrm>
              <a:off x="0" y="775"/>
              <a:ext cx="1462" cy="1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48" name="同心圆 47"/>
            <p:cNvSpPr/>
            <p:nvPr/>
          </p:nvSpPr>
          <p:spPr>
            <a:xfrm>
              <a:off x="900" y="-95"/>
              <a:ext cx="976" cy="982"/>
            </a:xfrm>
            <a:prstGeom prst="donut">
              <a:avLst>
                <a:gd name="adj" fmla="val 1384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600" b="1" dirty="0" smtClean="0">
                  <a:solidFill>
                    <a:schemeClr val="bg2"/>
                  </a:solidFill>
                  <a:latin typeface="+mn-ea"/>
                  <a:cs typeface="Arial Unicode MS" panose="020B0604020202020204" pitchFamily="34" charset="-122"/>
                  <a:sym typeface="+mn-ea"/>
                </a:rPr>
                <a:t>03</a:t>
              </a:r>
              <a:endParaRPr lang="en-US" altLang="zh-CN" sz="1600" b="1" dirty="0" smtClean="0">
                <a:solidFill>
                  <a:schemeClr val="bg2"/>
                </a:solidFill>
                <a:latin typeface="+mn-ea"/>
                <a:cs typeface="Arial Unicode MS" panose="020B0604020202020204" pitchFamily="34" charset="-122"/>
                <a:sym typeface="+mn-ea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374515" y="2421890"/>
            <a:ext cx="394970" cy="299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 dirty="0" smtClean="0">
                <a:solidFill>
                  <a:schemeClr val="bg2"/>
                </a:solidFill>
                <a:latin typeface="+mn-ea"/>
                <a:cs typeface="Arial Unicode MS" panose="020B0604020202020204" pitchFamily="34" charset="-122"/>
                <a:sym typeface="+mn-ea"/>
              </a:rPr>
              <a:t>01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374515" y="2421890"/>
            <a:ext cx="394970" cy="299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 dirty="0" smtClean="0">
                <a:solidFill>
                  <a:schemeClr val="bg2"/>
                </a:solidFill>
                <a:latin typeface="+mn-ea"/>
                <a:cs typeface="Arial Unicode MS" panose="020B0604020202020204" pitchFamily="34" charset="-122"/>
                <a:sym typeface="+mn-ea"/>
              </a:rPr>
              <a:t>01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374515" y="2421890"/>
            <a:ext cx="394970" cy="299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 dirty="0" smtClean="0">
                <a:solidFill>
                  <a:schemeClr val="bg2"/>
                </a:solidFill>
                <a:latin typeface="+mn-ea"/>
                <a:cs typeface="Arial Unicode MS" panose="020B0604020202020204" pitchFamily="34" charset="-122"/>
                <a:sym typeface="+mn-ea"/>
              </a:rPr>
              <a:t>01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cut/>
      </p:transition>
    </mc:Choice>
    <mc:Fallback>
      <p:transition spd="med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4936490" y="501015"/>
            <a:ext cx="4017010" cy="4508500"/>
          </a:xfrm>
          <a:prstGeom prst="roundRect">
            <a:avLst>
              <a:gd name="adj" fmla="val 6769"/>
            </a:avLst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98005" y="1140460"/>
            <a:ext cx="2483485" cy="34093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5845" y="920750"/>
            <a:ext cx="2542540" cy="340931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183640" y="49530"/>
            <a:ext cx="4667711" cy="637540"/>
            <a:chOff x="1111" y="266"/>
            <a:chExt cx="7894" cy="1004"/>
          </a:xfrm>
        </p:grpSpPr>
        <p:sp>
          <p:nvSpPr>
            <p:cNvPr id="3" name="五边形 2"/>
            <p:cNvSpPr/>
            <p:nvPr/>
          </p:nvSpPr>
          <p:spPr>
            <a:xfrm>
              <a:off x="1111" y="266"/>
              <a:ext cx="6890" cy="1004"/>
            </a:xfrm>
            <a:prstGeom prst="homePlate">
              <a:avLst>
                <a:gd name="adj" fmla="val 83665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TextBox 18"/>
            <p:cNvSpPr txBox="1"/>
            <p:nvPr/>
          </p:nvSpPr>
          <p:spPr>
            <a:xfrm>
              <a:off x="1279" y="406"/>
              <a:ext cx="772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zh-CN" altLang="zh-CN" sz="2000" b="1" dirty="0" smtClean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第一课  听听声音 </a:t>
              </a:r>
              <a:r>
                <a:rPr lang="en-US" altLang="zh-CN" sz="2000" b="1" dirty="0" smtClean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——</a:t>
              </a:r>
              <a:r>
                <a:rPr lang="zh-CN" altLang="en-US" sz="2000" b="1" dirty="0" smtClean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认知起点</a:t>
              </a:r>
              <a:endParaRPr lang="zh-CN" altLang="en-US" sz="2000" b="1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082540" y="673100"/>
            <a:ext cx="3724275" cy="41649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indent="0" algn="just">
              <a:buFont typeface="Wingdings" panose="05000000000000000000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sym typeface="+mn-ea"/>
              </a:rPr>
              <a:t>了解初始想法，</a:t>
            </a:r>
            <a:r>
              <a:rPr lang="zh-CN" altLang="en-US" sz="1600" b="1" dirty="0">
                <a:solidFill>
                  <a:srgbClr val="FFFFFF"/>
                </a:solidFill>
                <a:sym typeface="+mn-ea"/>
              </a:rPr>
              <a:t>关注声音问题</a:t>
            </a:r>
            <a:endParaRPr lang="zh-CN" altLang="en-US" sz="1600" b="1" dirty="0">
              <a:solidFill>
                <a:srgbClr val="FFFFFF"/>
              </a:solidFill>
              <a:sym typeface="+mn-ea"/>
            </a:endParaRPr>
          </a:p>
          <a:p>
            <a:pPr indent="0" algn="just">
              <a:buFont typeface="Wingdings" panose="05000000000000000000" charset="0"/>
              <a:buNone/>
            </a:pPr>
            <a:endParaRPr lang="en-US" altLang="zh-CN" sz="1600" b="1" dirty="0" smtClean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zh-CN" sz="1200" b="1" dirty="0" smtClean="0">
                <a:solidFill>
                  <a:schemeClr val="bg1"/>
                </a:solidFill>
              </a:rPr>
              <a:t>1.</a:t>
            </a:r>
            <a:r>
              <a:rPr lang="zh-CN" altLang="en-US" sz="1200" b="1" dirty="0" smtClean="0">
                <a:solidFill>
                  <a:schemeClr val="bg1"/>
                </a:solidFill>
              </a:rPr>
              <a:t>感受声音的无处不在</a:t>
            </a:r>
            <a:endParaRPr lang="zh-CN" altLang="en-US" sz="1200" b="1" dirty="0" smtClean="0">
              <a:solidFill>
                <a:schemeClr val="bg1"/>
              </a:solidFill>
            </a:endParaRPr>
          </a:p>
          <a:p>
            <a:pPr marL="171450" indent="-171450" algn="l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200" b="1" dirty="0" smtClean="0">
                <a:solidFill>
                  <a:schemeClr val="bg1"/>
                </a:solidFill>
              </a:rPr>
              <a:t>听一听身边的各种声音，区分声音的不同。</a:t>
            </a:r>
            <a:endParaRPr lang="zh-CN" altLang="en-US" sz="1200" b="1" dirty="0" smtClean="0">
              <a:solidFill>
                <a:schemeClr val="bg1"/>
              </a:solidFill>
            </a:endParaRPr>
          </a:p>
          <a:p>
            <a:pPr marL="171450" indent="-171450" algn="l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200" b="1" dirty="0">
                <a:solidFill>
                  <a:schemeClr val="bg1"/>
                </a:solidFill>
              </a:rPr>
              <a:t>描述声音。在倾听基础上的描述，并且指导学生用一些科学词汇进行描述。这个词汇表教师可根据实际情况做丰富处理。</a:t>
            </a:r>
            <a:endParaRPr lang="zh-CN" altLang="en-US" sz="1200" b="1" dirty="0">
              <a:solidFill>
                <a:schemeClr val="bg1"/>
              </a:solidFill>
            </a:endParaRP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1200" b="1" dirty="0">
                <a:solidFill>
                  <a:schemeClr val="bg1"/>
                </a:solidFill>
              </a:rPr>
              <a:t>2.</a:t>
            </a:r>
            <a:r>
              <a:rPr lang="zh-CN" altLang="en-US" sz="1200" b="1" dirty="0">
                <a:solidFill>
                  <a:schemeClr val="bg1"/>
                </a:solidFill>
              </a:rPr>
              <a:t>了解学生对声音问题的原有认知</a:t>
            </a:r>
            <a:endParaRPr lang="zh-CN" altLang="en-US" sz="1200" b="1" dirty="0">
              <a:solidFill>
                <a:schemeClr val="bg1"/>
              </a:solidFill>
            </a:endParaRPr>
          </a:p>
          <a:p>
            <a:pPr marL="171450" indent="-171450" algn="l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200" b="1" dirty="0">
                <a:solidFill>
                  <a:schemeClr val="bg1"/>
                </a:solidFill>
              </a:rPr>
              <a:t>用记录表记录</a:t>
            </a:r>
            <a:r>
              <a:rPr lang="en-US" altLang="zh-CN" sz="1200" b="1" dirty="0">
                <a:solidFill>
                  <a:schemeClr val="bg1"/>
                </a:solidFill>
              </a:rPr>
              <a:t>“</a:t>
            </a:r>
            <a:r>
              <a:rPr lang="zh-CN" altLang="en-US" sz="1200" b="1" dirty="0">
                <a:solidFill>
                  <a:schemeClr val="bg1"/>
                </a:solidFill>
              </a:rPr>
              <a:t>对声音问题的思考</a:t>
            </a:r>
            <a:r>
              <a:rPr lang="en-US" altLang="zh-CN" sz="1200" b="1" dirty="0">
                <a:solidFill>
                  <a:schemeClr val="bg1"/>
                </a:solidFill>
              </a:rPr>
              <a:t>”——</a:t>
            </a:r>
            <a:r>
              <a:rPr lang="zh-CN" altLang="en-US" sz="1200" b="1" dirty="0">
                <a:solidFill>
                  <a:schemeClr val="bg1"/>
                </a:solidFill>
              </a:rPr>
              <a:t>已经知道的和还想知道的。在本单元结束的时候，教师应对照这个班级记录表，检验学生学习效果。</a:t>
            </a:r>
            <a:endParaRPr lang="zh-CN" altLang="en-US" sz="1200" b="1" dirty="0">
              <a:solidFill>
                <a:schemeClr val="bg1"/>
              </a:solidFill>
            </a:endParaRPr>
          </a:p>
          <a:p>
            <a:pPr marL="171450" indent="-171450" algn="l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200" b="1" dirty="0">
                <a:solidFill>
                  <a:schemeClr val="bg1"/>
                </a:solidFill>
              </a:rPr>
              <a:t>这部分内容是本课的核心，声音单元学习的起点和基础。</a:t>
            </a:r>
            <a:endParaRPr lang="zh-CN" altLang="en-US" sz="1200" b="1" dirty="0">
              <a:solidFill>
                <a:schemeClr val="bg1"/>
              </a:solidFill>
            </a:endParaRP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1200" b="1" dirty="0">
                <a:solidFill>
                  <a:schemeClr val="bg1"/>
                </a:solidFill>
              </a:rPr>
              <a:t>3.</a:t>
            </a:r>
            <a:r>
              <a:rPr lang="zh-CN" altLang="en-US" sz="1200" b="1" dirty="0">
                <a:solidFill>
                  <a:schemeClr val="bg1"/>
                </a:solidFill>
              </a:rPr>
              <a:t>拓展活动</a:t>
            </a:r>
            <a:r>
              <a:rPr lang="en-US" altLang="zh-CN" sz="1200" b="1" dirty="0">
                <a:solidFill>
                  <a:schemeClr val="bg1"/>
                </a:solidFill>
              </a:rPr>
              <a:t>——</a:t>
            </a:r>
            <a:r>
              <a:rPr lang="zh-CN" altLang="en-US" sz="1200" b="1" dirty="0">
                <a:solidFill>
                  <a:schemeClr val="bg1"/>
                </a:solidFill>
              </a:rPr>
              <a:t>听一段简单的乐曲，识别音高的不同。教学中要找一曲简单、类似音阶的曲目，便于学生识别</a:t>
            </a:r>
            <a:r>
              <a:rPr lang="zh-CN" altLang="en-US" b="1" dirty="0">
                <a:solidFill>
                  <a:schemeClr val="bg1"/>
                </a:solidFill>
              </a:rPr>
              <a:t>。</a:t>
            </a:r>
            <a:endParaRPr lang="zh-CN" altLang="en-US" b="1" dirty="0">
              <a:solidFill>
                <a:schemeClr val="bg1"/>
              </a:solidFill>
            </a:endParaRP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2555" y="3384550"/>
            <a:ext cx="2743200" cy="1842770"/>
          </a:xfrm>
          <a:prstGeom prst="rect">
            <a:avLst/>
          </a:prstGeom>
        </p:spPr>
      </p:pic>
      <p:cxnSp>
        <p:nvCxnSpPr>
          <p:cNvPr id="73" name="直接连接符 72"/>
          <p:cNvCxnSpPr/>
          <p:nvPr/>
        </p:nvCxnSpPr>
        <p:spPr>
          <a:xfrm flipH="1" flipV="1">
            <a:off x="5130800" y="988060"/>
            <a:ext cx="2681605" cy="5080"/>
          </a:xfrm>
          <a:prstGeom prst="line">
            <a:avLst/>
          </a:prstGeom>
          <a:ln>
            <a:solidFill>
              <a:schemeClr val="tx2"/>
            </a:solidFill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-7620" y="49530"/>
            <a:ext cx="1191260" cy="623570"/>
            <a:chOff x="0" y="-95"/>
            <a:chExt cx="1876" cy="982"/>
          </a:xfrm>
        </p:grpSpPr>
        <p:sp>
          <p:nvSpPr>
            <p:cNvPr id="69" name="矩形 68"/>
            <p:cNvSpPr/>
            <p:nvPr/>
          </p:nvSpPr>
          <p:spPr>
            <a:xfrm>
              <a:off x="0" y="775"/>
              <a:ext cx="1462" cy="1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48" name="同心圆 47"/>
            <p:cNvSpPr/>
            <p:nvPr/>
          </p:nvSpPr>
          <p:spPr>
            <a:xfrm>
              <a:off x="900" y="-95"/>
              <a:ext cx="976" cy="982"/>
            </a:xfrm>
            <a:prstGeom prst="donut">
              <a:avLst>
                <a:gd name="adj" fmla="val 1384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600" b="1" dirty="0" smtClean="0">
                  <a:solidFill>
                    <a:schemeClr val="bg2"/>
                  </a:solidFill>
                  <a:latin typeface="+mn-ea"/>
                  <a:cs typeface="Arial Unicode MS" panose="020B0604020202020204" pitchFamily="34" charset="-122"/>
                  <a:sym typeface="+mn-ea"/>
                </a:rPr>
                <a:t>03</a:t>
              </a:r>
              <a:endParaRPr lang="en-US" altLang="zh-CN" sz="1600" b="1" dirty="0" smtClean="0">
                <a:solidFill>
                  <a:schemeClr val="bg2"/>
                </a:solidFill>
                <a:latin typeface="+mn-ea"/>
                <a:cs typeface="Arial Unicode MS" panose="020B0604020202020204" pitchFamily="3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4297680" y="383540"/>
            <a:ext cx="4648200" cy="4673600"/>
          </a:xfrm>
          <a:prstGeom prst="roundRect">
            <a:avLst>
              <a:gd name="adj" fmla="val 6769"/>
            </a:avLst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五边形 10"/>
          <p:cNvSpPr/>
          <p:nvPr/>
        </p:nvSpPr>
        <p:spPr>
          <a:xfrm>
            <a:off x="1233170" y="0"/>
            <a:ext cx="3514725" cy="645795"/>
          </a:xfrm>
          <a:prstGeom prst="homePlate">
            <a:avLst>
              <a:gd name="adj" fmla="val 3346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8"/>
          <p:cNvSpPr txBox="1"/>
          <p:nvPr/>
        </p:nvSpPr>
        <p:spPr>
          <a:xfrm>
            <a:off x="1233170" y="92710"/>
            <a:ext cx="36391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sym typeface="+mn-ea"/>
              </a:rPr>
              <a:t>第二课  声音是怎样产生的 </a:t>
            </a:r>
            <a:endParaRPr lang="zh-CN" altLang="en-US" sz="2000" b="1" dirty="0" smtClean="0">
              <a:solidFill>
                <a:schemeClr val="bg1"/>
              </a:solidFill>
              <a:sym typeface="+mn-ea"/>
            </a:endParaRPr>
          </a:p>
        </p:txBody>
      </p:sp>
      <p:sp>
        <p:nvSpPr>
          <p:cNvPr id="5" name="TextBox 14"/>
          <p:cNvSpPr txBox="1"/>
          <p:nvPr/>
        </p:nvSpPr>
        <p:spPr>
          <a:xfrm>
            <a:off x="4580255" y="503555"/>
            <a:ext cx="4210050" cy="44780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FFFFFF"/>
                </a:solidFill>
              </a:rPr>
              <a:t>     </a:t>
            </a:r>
            <a:r>
              <a:rPr lang="zh-CN" altLang="en-US" sz="1400" b="1" dirty="0">
                <a:solidFill>
                  <a:srgbClr val="FFFFFF"/>
                </a:solidFill>
              </a:rPr>
              <a:t>用简单、直观的实验，建立物体振动与声音的联系</a:t>
            </a:r>
            <a:endParaRPr lang="zh-CN" altLang="en-US" sz="1200" b="1" dirty="0">
              <a:solidFill>
                <a:srgbClr val="FFFFFF"/>
              </a:solidFill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rgbClr val="FFFFFF"/>
                </a:solidFill>
              </a:rPr>
              <a:t>【聚焦】</a:t>
            </a:r>
            <a:endParaRPr lang="zh-CN" altLang="en-US" sz="1200" b="1" dirty="0">
              <a:solidFill>
                <a:srgbClr val="FFFFFF"/>
              </a:solidFill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rgbClr val="FFFFFF"/>
                </a:solidFill>
              </a:rPr>
              <a:t>声音是怎样产生的？</a:t>
            </a:r>
            <a:endParaRPr lang="zh-CN" altLang="en-US" sz="1200" b="1" dirty="0">
              <a:solidFill>
                <a:srgbClr val="FFFFFF"/>
              </a:solidFill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rgbClr val="FFFFFF"/>
                </a:solidFill>
              </a:rPr>
              <a:t>【探索】</a:t>
            </a:r>
            <a:endParaRPr lang="zh-CN" altLang="en-US" sz="1200" b="1" dirty="0">
              <a:solidFill>
                <a:srgbClr val="FFFFFF"/>
              </a:solidFill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rgbClr val="FFFFFF"/>
                </a:solidFill>
              </a:rPr>
              <a:t>1.</a:t>
            </a:r>
            <a:r>
              <a:rPr lang="zh-CN" altLang="en-US" sz="1200" b="1" dirty="0">
                <a:solidFill>
                  <a:srgbClr val="FFFFFF"/>
                </a:solidFill>
              </a:rPr>
              <a:t>观察橡皮筋的振动（本课主要活动）</a:t>
            </a:r>
            <a:endParaRPr lang="zh-CN" altLang="en-US" sz="1200" b="1" dirty="0">
              <a:solidFill>
                <a:srgbClr val="FFFFFF"/>
              </a:solidFill>
            </a:endParaRPr>
          </a:p>
          <a:p>
            <a:pPr marL="171450" indent="-17145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200" b="1" dirty="0">
                <a:solidFill>
                  <a:srgbClr val="FFFFFF"/>
                </a:solidFill>
              </a:rPr>
              <a:t>拉伸、按压、揉搓，橡皮筋不发声</a:t>
            </a:r>
            <a:r>
              <a:rPr lang="en-US" altLang="zh-CN" sz="1200" b="1" dirty="0">
                <a:solidFill>
                  <a:srgbClr val="FFFFFF"/>
                </a:solidFill>
              </a:rPr>
              <a:t>——</a:t>
            </a:r>
            <a:r>
              <a:rPr lang="zh-CN" altLang="en-US" sz="1200" b="1" dirty="0">
                <a:solidFill>
                  <a:srgbClr val="FFFFFF"/>
                </a:solidFill>
              </a:rPr>
              <a:t>好像声音与力的大小无关，力只是改变橡皮筋的形状。</a:t>
            </a:r>
            <a:endParaRPr lang="zh-CN" altLang="en-US" sz="1200" b="1" dirty="0">
              <a:solidFill>
                <a:srgbClr val="FFFFFF"/>
              </a:solidFill>
            </a:endParaRPr>
          </a:p>
          <a:p>
            <a:pPr marL="171450" indent="-17145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200" b="1" dirty="0">
                <a:solidFill>
                  <a:srgbClr val="FFFFFF"/>
                </a:solidFill>
              </a:rPr>
              <a:t>弹拨、横向拉动，橡皮筋发出声音</a:t>
            </a:r>
            <a:r>
              <a:rPr lang="en-US" altLang="zh-CN" sz="1200" b="1" dirty="0">
                <a:solidFill>
                  <a:srgbClr val="FFFFFF"/>
                </a:solidFill>
              </a:rPr>
              <a:t>——</a:t>
            </a:r>
            <a:r>
              <a:rPr lang="zh-CN" altLang="en-US" sz="1200" b="1" dirty="0">
                <a:solidFill>
                  <a:srgbClr val="FFFFFF"/>
                </a:solidFill>
              </a:rPr>
              <a:t>好像声音与力有关系。仔细观察和分析，会发现声音只与橡皮筋运动的状态有关，橡皮筋在平衡位置做往返运动、即振动时，才能听到它发出的声音。初步形成</a:t>
            </a:r>
            <a:r>
              <a:rPr lang="en-US" altLang="zh-CN" sz="1200" b="1" dirty="0">
                <a:solidFill>
                  <a:srgbClr val="FFFFFF"/>
                </a:solidFill>
              </a:rPr>
              <a:t>“</a:t>
            </a:r>
            <a:r>
              <a:rPr lang="zh-CN" altLang="en-US" sz="1200" b="1" dirty="0">
                <a:solidFill>
                  <a:srgbClr val="FFFFFF"/>
                </a:solidFill>
              </a:rPr>
              <a:t>振动产生声音</a:t>
            </a:r>
            <a:r>
              <a:rPr lang="en-US" altLang="zh-CN" sz="1200" b="1" dirty="0">
                <a:solidFill>
                  <a:srgbClr val="FFFFFF"/>
                </a:solidFill>
              </a:rPr>
              <a:t>”</a:t>
            </a:r>
            <a:r>
              <a:rPr lang="zh-CN" altLang="en-US" sz="1200" b="1" dirty="0">
                <a:solidFill>
                  <a:srgbClr val="FFFFFF"/>
                </a:solidFill>
              </a:rPr>
              <a:t>的认知</a:t>
            </a:r>
            <a:r>
              <a:rPr lang="zh-CN" altLang="en-US" sz="1200" b="1" dirty="0">
                <a:solidFill>
                  <a:srgbClr val="FFFFFF"/>
                </a:solidFill>
              </a:rPr>
              <a:t>。</a:t>
            </a:r>
            <a:endParaRPr lang="zh-CN" altLang="en-US" sz="1200" b="1" dirty="0">
              <a:solidFill>
                <a:srgbClr val="FFFFFF"/>
              </a:solidFill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1200" b="1" dirty="0">
                <a:solidFill>
                  <a:srgbClr val="FFFFFF"/>
                </a:solidFill>
              </a:rPr>
              <a:t>2.</a:t>
            </a:r>
            <a:r>
              <a:rPr lang="zh-CN" altLang="en-US" sz="1200" b="1" dirty="0">
                <a:solidFill>
                  <a:srgbClr val="FFFFFF"/>
                </a:solidFill>
              </a:rPr>
              <a:t>观察更多的发声物体</a:t>
            </a:r>
            <a:r>
              <a:rPr lang="en-US" altLang="zh-CN" sz="1200" b="1" dirty="0">
                <a:solidFill>
                  <a:srgbClr val="FFFFFF"/>
                </a:solidFill>
              </a:rPr>
              <a:t>——</a:t>
            </a:r>
            <a:r>
              <a:rPr lang="zh-CN" altLang="en-US" sz="1200" b="1" dirty="0">
                <a:solidFill>
                  <a:srgbClr val="FFFFFF"/>
                </a:solidFill>
              </a:rPr>
              <a:t>拨动钢尺、击鼓、敲击音叉</a:t>
            </a:r>
            <a:endParaRPr lang="zh-CN" altLang="en-US" sz="1200" b="1" dirty="0">
              <a:solidFill>
                <a:srgbClr val="FFFFFF"/>
              </a:solidFill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200" b="1" dirty="0">
                <a:solidFill>
                  <a:srgbClr val="FFFFFF"/>
                </a:solidFill>
              </a:rPr>
              <a:t>用探索【</a:t>
            </a:r>
            <a:r>
              <a:rPr lang="en-US" altLang="zh-CN" sz="1200" b="1" dirty="0">
                <a:solidFill>
                  <a:srgbClr val="FFFFFF"/>
                </a:solidFill>
              </a:rPr>
              <a:t>1</a:t>
            </a:r>
            <a:r>
              <a:rPr lang="zh-CN" altLang="en-US" sz="1200" b="1" dirty="0">
                <a:solidFill>
                  <a:srgbClr val="FFFFFF"/>
                </a:solidFill>
              </a:rPr>
              <a:t>】的方法和逻辑，进一步发现振动与声音的关系。</a:t>
            </a:r>
            <a:endParaRPr lang="zh-CN" altLang="en-US" sz="1200" b="1" dirty="0">
              <a:solidFill>
                <a:srgbClr val="FFFFFF"/>
              </a:solidFill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200" b="1" dirty="0">
                <a:solidFill>
                  <a:srgbClr val="FFFFFF"/>
                </a:solidFill>
              </a:rPr>
              <a:t>【研讨】</a:t>
            </a:r>
            <a:endParaRPr lang="zh-CN" altLang="en-US" sz="1200" b="1" dirty="0">
              <a:solidFill>
                <a:srgbClr val="FFFFFF"/>
              </a:solidFill>
            </a:endParaRPr>
          </a:p>
          <a:p>
            <a:pPr marL="171450" indent="-17145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200" b="1" dirty="0">
                <a:solidFill>
                  <a:srgbClr val="FFFFFF"/>
                </a:solidFill>
              </a:rPr>
              <a:t>将观察的事实经过逻辑推理，转化为证据。</a:t>
            </a:r>
            <a:endParaRPr lang="zh-CN" altLang="en-US" sz="1200" b="1" dirty="0">
              <a:solidFill>
                <a:srgbClr val="FFFFFF"/>
              </a:solidFill>
            </a:endParaRPr>
          </a:p>
          <a:p>
            <a:pPr marL="171450" indent="-17145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200" b="1" dirty="0">
                <a:solidFill>
                  <a:srgbClr val="FFFFFF"/>
                </a:solidFill>
              </a:rPr>
              <a:t>体验人体的发声器官</a:t>
            </a:r>
            <a:r>
              <a:rPr lang="en-US" altLang="zh-CN" sz="1200" b="1" dirty="0">
                <a:solidFill>
                  <a:srgbClr val="FFFFFF"/>
                </a:solidFill>
              </a:rPr>
              <a:t>——</a:t>
            </a:r>
            <a:r>
              <a:rPr lang="zh-CN" altLang="en-US" sz="1200" b="1" dirty="0">
                <a:solidFill>
                  <a:srgbClr val="FFFFFF"/>
                </a:solidFill>
              </a:rPr>
              <a:t>声带的振动。</a:t>
            </a:r>
            <a:endParaRPr lang="zh-CN" altLang="en-US" sz="1200" b="1" dirty="0">
              <a:solidFill>
                <a:srgbClr val="FFFFFF"/>
              </a:solidFill>
            </a:endParaRPr>
          </a:p>
        </p:txBody>
      </p:sp>
      <p:sp>
        <p:nvSpPr>
          <p:cNvPr id="9" name="右大括号 8"/>
          <p:cNvSpPr/>
          <p:nvPr/>
        </p:nvSpPr>
        <p:spPr>
          <a:xfrm>
            <a:off x="2268220" y="1995805"/>
            <a:ext cx="133350" cy="360045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482850" y="2013585"/>
            <a:ext cx="937260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</a:rPr>
              <a:t>观察现象</a:t>
            </a:r>
            <a:endParaRPr lang="zh-CN" altLang="en-US" b="1">
              <a:solidFill>
                <a:schemeClr val="bg1"/>
              </a:solidFill>
            </a:endParaRPr>
          </a:p>
        </p:txBody>
      </p:sp>
      <p:cxnSp>
        <p:nvCxnSpPr>
          <p:cNvPr id="73" name="直接连接符 72"/>
          <p:cNvCxnSpPr/>
          <p:nvPr/>
        </p:nvCxnSpPr>
        <p:spPr>
          <a:xfrm flipH="1" flipV="1">
            <a:off x="4835525" y="848995"/>
            <a:ext cx="3834765" cy="15240"/>
          </a:xfrm>
          <a:prstGeom prst="line">
            <a:avLst/>
          </a:prstGeom>
          <a:ln>
            <a:solidFill>
              <a:schemeClr val="tx2"/>
            </a:solidFill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45" y="1003300"/>
            <a:ext cx="2045335" cy="2778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00580" y="1003300"/>
            <a:ext cx="1990090" cy="28670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9390" y="3870325"/>
            <a:ext cx="4050030" cy="1129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本课教学要点：</a:t>
            </a:r>
            <a:endParaRPr lang="zh-CN" altLang="en-US"/>
          </a:p>
          <a:p>
            <a:r>
              <a:rPr lang="en-US" altLang="zh-CN"/>
              <a:t>1.</a:t>
            </a:r>
            <a:r>
              <a:rPr lang="zh-CN" altLang="en-US"/>
              <a:t>初步建立</a:t>
            </a:r>
            <a:r>
              <a:rPr lang="en-US" altLang="zh-CN"/>
              <a:t>“</a:t>
            </a:r>
            <a:r>
              <a:rPr lang="zh-CN" altLang="en-US"/>
              <a:t>声音是物体振动产生的</a:t>
            </a:r>
            <a:r>
              <a:rPr lang="en-US" altLang="zh-CN"/>
              <a:t>”</a:t>
            </a:r>
            <a:r>
              <a:rPr lang="zh-CN" altLang="en-US"/>
              <a:t>的概念，并且概念的建立源于对物体振动状态的观察。</a:t>
            </a:r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概念建立的思考点首先是观察</a:t>
            </a:r>
            <a:r>
              <a:rPr lang="en-US" altLang="zh-CN"/>
              <a:t>“</a:t>
            </a:r>
            <a:r>
              <a:rPr lang="zh-CN" altLang="en-US"/>
              <a:t>物体是如何发出声音的</a:t>
            </a:r>
            <a:r>
              <a:rPr lang="en-US" altLang="zh-CN"/>
              <a:t>“</a:t>
            </a:r>
            <a:r>
              <a:rPr lang="zh-CN" altLang="en-US"/>
              <a:t>。振动是关键词。</a:t>
            </a:r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-7620" y="49530"/>
            <a:ext cx="1191260" cy="623570"/>
            <a:chOff x="0" y="-95"/>
            <a:chExt cx="1876" cy="982"/>
          </a:xfrm>
        </p:grpSpPr>
        <p:sp>
          <p:nvSpPr>
            <p:cNvPr id="69" name="矩形 68"/>
            <p:cNvSpPr/>
            <p:nvPr/>
          </p:nvSpPr>
          <p:spPr>
            <a:xfrm>
              <a:off x="0" y="775"/>
              <a:ext cx="1462" cy="1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48" name="同心圆 47"/>
            <p:cNvSpPr/>
            <p:nvPr/>
          </p:nvSpPr>
          <p:spPr>
            <a:xfrm>
              <a:off x="900" y="-95"/>
              <a:ext cx="976" cy="982"/>
            </a:xfrm>
            <a:prstGeom prst="donut">
              <a:avLst>
                <a:gd name="adj" fmla="val 1384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600" b="1" dirty="0" smtClean="0">
                  <a:solidFill>
                    <a:schemeClr val="bg2"/>
                  </a:solidFill>
                  <a:latin typeface="+mn-ea"/>
                  <a:cs typeface="Arial Unicode MS" panose="020B0604020202020204" pitchFamily="34" charset="-122"/>
                  <a:sym typeface="+mn-ea"/>
                </a:rPr>
                <a:t>03</a:t>
              </a:r>
              <a:endParaRPr lang="en-US" altLang="zh-CN" sz="1600" b="1" dirty="0" smtClean="0">
                <a:solidFill>
                  <a:schemeClr val="bg2"/>
                </a:solidFill>
                <a:latin typeface="+mn-ea"/>
                <a:cs typeface="Arial Unicode MS" panose="020B0604020202020204" pitchFamily="3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/>
    </mc:Choice>
    <mc:Fallback>
      <p:transition spd="med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98425" y="959485"/>
            <a:ext cx="3317875" cy="3600450"/>
          </a:xfrm>
          <a:prstGeom prst="roundRect">
            <a:avLst>
              <a:gd name="adj" fmla="val 6769"/>
            </a:avLst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五边形 10"/>
          <p:cNvSpPr/>
          <p:nvPr/>
        </p:nvSpPr>
        <p:spPr>
          <a:xfrm>
            <a:off x="292100" y="125095"/>
            <a:ext cx="3587750" cy="664845"/>
          </a:xfrm>
          <a:prstGeom prst="homePlate">
            <a:avLst>
              <a:gd name="adj" fmla="val 3346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311460" y="2892941"/>
            <a:ext cx="2520280" cy="6667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b="1" dirty="0" smtClean="0">
                <a:solidFill>
                  <a:srgbClr val="FFFFFF"/>
                </a:solidFill>
              </a:rPr>
              <a:t>结论一：</a:t>
            </a:r>
            <a:r>
              <a:rPr lang="zh-CN" altLang="en-US" sz="1200" dirty="0" smtClean="0">
                <a:solidFill>
                  <a:srgbClr val="FFFFFF"/>
                </a:solidFill>
              </a:rPr>
              <a:t>详</a:t>
            </a:r>
            <a:r>
              <a:rPr lang="zh-CN" altLang="en-US" sz="1200" dirty="0">
                <a:solidFill>
                  <a:srgbClr val="FFFFFF"/>
                </a:solidFill>
              </a:rPr>
              <a:t>写内容</a:t>
            </a:r>
            <a:r>
              <a:rPr lang="en-US" altLang="zh-CN" sz="1200" dirty="0">
                <a:solidFill>
                  <a:srgbClr val="FFFFFF"/>
                </a:solidFill>
              </a:rPr>
              <a:t>……</a:t>
            </a:r>
            <a:r>
              <a:rPr lang="zh-CN" altLang="en-US" sz="1200" dirty="0">
                <a:solidFill>
                  <a:srgbClr val="FFFFFF"/>
                </a:solidFill>
              </a:rPr>
              <a:t>点击</a:t>
            </a:r>
            <a:r>
              <a:rPr lang="zh-CN" altLang="en-US" sz="1200" dirty="0" smtClean="0">
                <a:solidFill>
                  <a:srgbClr val="FFFFFF"/>
                </a:solidFill>
              </a:rPr>
              <a:t>输入</a:t>
            </a:r>
            <a:r>
              <a:rPr lang="zh-CN" altLang="en-US" sz="1200" dirty="0">
                <a:solidFill>
                  <a:srgbClr val="FFFFFF"/>
                </a:solidFill>
              </a:rPr>
              <a:t>本栏</a:t>
            </a:r>
            <a:r>
              <a:rPr lang="zh-CN" altLang="en-US" sz="1200" dirty="0" smtClean="0">
                <a:solidFill>
                  <a:srgbClr val="FFFFFF"/>
                </a:solidFill>
              </a:rPr>
              <a:t>的</a:t>
            </a:r>
            <a:r>
              <a:rPr lang="zh-CN" altLang="en-US" sz="1200" dirty="0">
                <a:solidFill>
                  <a:srgbClr val="FFFFFF"/>
                </a:solidFill>
              </a:rPr>
              <a:t>具体</a:t>
            </a:r>
            <a:r>
              <a:rPr lang="zh-CN" altLang="en-US" sz="1200" dirty="0" smtClean="0">
                <a:solidFill>
                  <a:srgbClr val="FFFFFF"/>
                </a:solidFill>
              </a:rPr>
              <a:t>文字，简明扼要的说明分</a:t>
            </a:r>
            <a:r>
              <a:rPr lang="en-US" altLang="zh-CN" sz="1200" dirty="0" smtClean="0">
                <a:solidFill>
                  <a:srgbClr val="FFFFFF"/>
                </a:solidFill>
              </a:rPr>
              <a:t>3.</a:t>
            </a:r>
            <a:r>
              <a:rPr lang="zh-CN" altLang="en-US" sz="1200" dirty="0" smtClean="0">
                <a:solidFill>
                  <a:srgbClr val="FFFFFF"/>
                </a:solidFill>
              </a:rPr>
              <a:t>项内容，此</a:t>
            </a:r>
            <a:r>
              <a:rPr lang="zh-CN" altLang="en-US" sz="1200" dirty="0">
                <a:solidFill>
                  <a:srgbClr val="FFFFFF"/>
                </a:solidFill>
              </a:rPr>
              <a:t>为概念图解</a:t>
            </a:r>
            <a:r>
              <a:rPr lang="zh-CN" altLang="en-US" sz="1200" dirty="0" smtClean="0">
                <a:solidFill>
                  <a:srgbClr val="FFFFFF"/>
                </a:solidFill>
              </a:rPr>
              <a:t>，请根据</a:t>
            </a:r>
            <a:r>
              <a:rPr lang="zh-CN" altLang="en-US" sz="1200" dirty="0">
                <a:solidFill>
                  <a:srgbClr val="FFFFFF"/>
                </a:solidFill>
              </a:rPr>
              <a:t>您的具体容酌情修改。</a:t>
            </a:r>
            <a:endParaRPr lang="en-US" altLang="zh-CN" sz="1200" dirty="0">
              <a:solidFill>
                <a:srgbClr val="FFFFFF"/>
              </a:solidFill>
            </a:endParaRPr>
          </a:p>
        </p:txBody>
      </p:sp>
      <p:sp>
        <p:nvSpPr>
          <p:cNvPr id="17" name="TextBox 18"/>
          <p:cNvSpPr txBox="1"/>
          <p:nvPr/>
        </p:nvSpPr>
        <p:spPr>
          <a:xfrm>
            <a:off x="474345" y="227330"/>
            <a:ext cx="3176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</a:rPr>
              <a:t>第三课  声音是怎样传播的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14"/>
          <p:cNvSpPr txBox="1"/>
          <p:nvPr/>
        </p:nvSpPr>
        <p:spPr>
          <a:xfrm>
            <a:off x="442595" y="1107440"/>
            <a:ext cx="2962275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chemeClr val="bg1"/>
                </a:solidFill>
              </a:rPr>
              <a:t>    </a:t>
            </a:r>
            <a:r>
              <a:rPr lang="zh-CN" altLang="en-US" sz="1400" b="1" dirty="0">
                <a:solidFill>
                  <a:schemeClr val="bg1"/>
                </a:solidFill>
              </a:rPr>
              <a:t>对</a:t>
            </a:r>
            <a:r>
              <a:rPr lang="en-US" altLang="zh-CN" sz="1400" b="1" dirty="0">
                <a:solidFill>
                  <a:schemeClr val="bg1"/>
                </a:solidFill>
              </a:rPr>
              <a:t>“</a:t>
            </a:r>
            <a:r>
              <a:rPr lang="zh-CN" altLang="en-US" sz="1400" b="1" dirty="0">
                <a:solidFill>
                  <a:schemeClr val="bg1"/>
                </a:solidFill>
              </a:rPr>
              <a:t>传播</a:t>
            </a:r>
            <a:r>
              <a:rPr lang="en-US" altLang="zh-CN" sz="1400" b="1" dirty="0">
                <a:solidFill>
                  <a:schemeClr val="bg1"/>
                </a:solidFill>
              </a:rPr>
              <a:t>”</a:t>
            </a:r>
            <a:r>
              <a:rPr lang="zh-CN" altLang="en-US" sz="1400" b="1" dirty="0">
                <a:solidFill>
                  <a:schemeClr val="bg1"/>
                </a:solidFill>
              </a:rPr>
              <a:t>认知</a:t>
            </a:r>
            <a:r>
              <a:rPr lang="zh-CN" altLang="en-US" sz="1400" b="1" dirty="0">
                <a:solidFill>
                  <a:schemeClr val="bg1"/>
                </a:solidFill>
              </a:rPr>
              <a:t>是理解声音本质的重要前提</a:t>
            </a:r>
            <a:endParaRPr lang="zh-CN" altLang="en-US" sz="12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73" name="直接连接符 72"/>
          <p:cNvCxnSpPr/>
          <p:nvPr/>
        </p:nvCxnSpPr>
        <p:spPr>
          <a:xfrm flipH="1">
            <a:off x="485775" y="1841500"/>
            <a:ext cx="2930525" cy="6350"/>
          </a:xfrm>
          <a:prstGeom prst="line">
            <a:avLst/>
          </a:prstGeom>
          <a:ln>
            <a:solidFill>
              <a:schemeClr val="tx2"/>
            </a:solidFill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0160" y="64135"/>
            <a:ext cx="1973580" cy="26517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0555" y="226060"/>
            <a:ext cx="1727200" cy="24898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37755" y="371475"/>
            <a:ext cx="1706245" cy="2199005"/>
          </a:xfrm>
          <a:prstGeom prst="rect">
            <a:avLst/>
          </a:prstGeom>
        </p:spPr>
      </p:pic>
      <p:sp>
        <p:nvSpPr>
          <p:cNvPr id="12" name="TextBox 14"/>
          <p:cNvSpPr txBox="1"/>
          <p:nvPr/>
        </p:nvSpPr>
        <p:spPr>
          <a:xfrm>
            <a:off x="442595" y="1841500"/>
            <a:ext cx="2962275" cy="27698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bg1"/>
                </a:solidFill>
              </a:rPr>
              <a:t>【聚焦】</a:t>
            </a:r>
            <a:endParaRPr lang="zh-CN" altLang="en-US" sz="12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bg1"/>
                </a:solidFill>
              </a:rPr>
              <a:t>鼓声是怎样从一个地方到达另一个地方的？</a:t>
            </a:r>
            <a:endParaRPr lang="zh-CN" altLang="en-US" sz="12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bg1"/>
                </a:solidFill>
              </a:rPr>
              <a:t>【探索】</a:t>
            </a:r>
            <a:endParaRPr lang="zh-CN" altLang="en-US" sz="12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>
                <a:solidFill>
                  <a:schemeClr val="bg1"/>
                </a:solidFill>
              </a:rPr>
              <a:t>1.</a:t>
            </a:r>
            <a:r>
              <a:rPr lang="zh-CN" altLang="en-US" sz="1200" b="1" dirty="0">
                <a:solidFill>
                  <a:schemeClr val="bg1"/>
                </a:solidFill>
                <a:sym typeface="+mn-ea"/>
              </a:rPr>
              <a:t>声音在气体中传播。借助一个真空玻璃罩，首先是思考不能听到声音的原因是什么，再通过</a:t>
            </a:r>
            <a:r>
              <a:rPr lang="zh-CN" altLang="en-US" sz="1200" b="1" dirty="0">
                <a:solidFill>
                  <a:schemeClr val="bg1"/>
                </a:solidFill>
              </a:rPr>
              <a:t>观察和解释，发现声音传播与媒介（空气）的关系。</a:t>
            </a:r>
            <a:endParaRPr lang="zh-CN" altLang="en-US" sz="12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>
                <a:solidFill>
                  <a:schemeClr val="bg1"/>
                </a:solidFill>
              </a:rPr>
              <a:t>2.</a:t>
            </a:r>
            <a:r>
              <a:rPr lang="zh-CN" altLang="en-US" sz="1200" b="1" dirty="0">
                <a:solidFill>
                  <a:schemeClr val="bg1"/>
                </a:solidFill>
              </a:rPr>
              <a:t>声音在固体中的传播。借助书桌听声音，发现声音可以在固体中传播。</a:t>
            </a:r>
            <a:endParaRPr lang="zh-CN" altLang="en-US" sz="12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3515995" y="2570480"/>
            <a:ext cx="3684905" cy="2372995"/>
          </a:xfrm>
          <a:prstGeom prst="roundRect">
            <a:avLst>
              <a:gd name="adj" fmla="val 6769"/>
            </a:avLst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18" name="TextBox 14"/>
          <p:cNvSpPr txBox="1"/>
          <p:nvPr/>
        </p:nvSpPr>
        <p:spPr>
          <a:xfrm>
            <a:off x="3634105" y="2715895"/>
            <a:ext cx="3448685" cy="22155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1200" b="1" dirty="0">
                <a:solidFill>
                  <a:schemeClr val="bg1"/>
                </a:solidFill>
              </a:rPr>
              <a:t>3.</a:t>
            </a:r>
            <a:r>
              <a:rPr lang="zh-CN" altLang="en-US" sz="1200" b="1" dirty="0">
                <a:solidFill>
                  <a:schemeClr val="bg1"/>
                </a:solidFill>
              </a:rPr>
              <a:t>声音在液体中的传播。借助音叉和水槽，发现更多的传播特点。</a:t>
            </a:r>
            <a:endParaRPr lang="zh-CN" altLang="en-US" sz="1200" b="1" dirty="0">
              <a:solidFill>
                <a:schemeClr val="bg1"/>
              </a:solidFill>
            </a:endParaRPr>
          </a:p>
          <a:p>
            <a:pPr marL="171450" indent="-17145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200" b="1" dirty="0">
                <a:solidFill>
                  <a:schemeClr val="bg1"/>
                </a:solidFill>
              </a:rPr>
              <a:t>用击打过的音叉触及水面：音叉的振动引起水面的波动，出现水波纹，可以解释声音与波有关。</a:t>
            </a:r>
            <a:endParaRPr lang="zh-CN" altLang="en-US" sz="1200" b="1" dirty="0">
              <a:solidFill>
                <a:schemeClr val="bg1"/>
              </a:solidFill>
            </a:endParaRPr>
          </a:p>
          <a:p>
            <a:pPr marL="171450" indent="-17145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200" b="1" dirty="0">
                <a:solidFill>
                  <a:schemeClr val="bg1"/>
                </a:solidFill>
              </a:rPr>
              <a:t>将击打音叉浸入水中，可听到音叉振动发出的声音，可以证明声音能在液体中传播。</a:t>
            </a:r>
            <a:endParaRPr lang="zh-CN" altLang="en-US" sz="1200" b="1" dirty="0">
              <a:solidFill>
                <a:schemeClr val="bg1"/>
              </a:solidFill>
            </a:endParaRPr>
          </a:p>
          <a:p>
            <a:pPr marL="171450" indent="-17145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200" b="1" dirty="0">
                <a:solidFill>
                  <a:schemeClr val="bg1"/>
                </a:solidFill>
              </a:rPr>
              <a:t>隔着水槽听到了音叉振动的声音，可以证明声音是经过液体和固体进行传播的。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7278370" y="2570480"/>
            <a:ext cx="1819275" cy="2372995"/>
          </a:xfrm>
          <a:prstGeom prst="roundRect">
            <a:avLst>
              <a:gd name="adj" fmla="val 6769"/>
            </a:avLst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20" name="文本框 19"/>
          <p:cNvSpPr txBox="1"/>
          <p:nvPr/>
        </p:nvSpPr>
        <p:spPr>
          <a:xfrm>
            <a:off x="7278370" y="2715895"/>
            <a:ext cx="172847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1200" b="1">
                <a:solidFill>
                  <a:schemeClr val="bg1"/>
                </a:solidFill>
              </a:rPr>
              <a:t>【研讨】</a:t>
            </a:r>
            <a:endParaRPr lang="zh-CN" altLang="en-US" sz="1200" b="1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1200" b="1">
                <a:solidFill>
                  <a:schemeClr val="bg1"/>
                </a:solidFill>
              </a:rPr>
              <a:t>1.</a:t>
            </a:r>
            <a:r>
              <a:rPr lang="zh-CN" altLang="en-US" sz="1200" b="1">
                <a:solidFill>
                  <a:schemeClr val="bg1"/>
                </a:solidFill>
              </a:rPr>
              <a:t>回应【</a:t>
            </a:r>
            <a:r>
              <a:rPr lang="zh-CN" altLang="en-US" sz="1200" b="1">
                <a:solidFill>
                  <a:schemeClr val="bg1"/>
                </a:solidFill>
              </a:rPr>
              <a:t>聚焦】问题</a:t>
            </a:r>
            <a:endParaRPr lang="zh-CN" altLang="en-US" sz="1200" b="1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1200" b="1">
                <a:solidFill>
                  <a:schemeClr val="bg1"/>
                </a:solidFill>
              </a:rPr>
              <a:t>2.</a:t>
            </a:r>
            <a:r>
              <a:rPr lang="zh-CN" altLang="en-US" sz="1200" b="1">
                <a:solidFill>
                  <a:schemeClr val="bg1"/>
                </a:solidFill>
              </a:rPr>
              <a:t>进一步思考，也与【探索</a:t>
            </a:r>
            <a:r>
              <a:rPr lang="en-US" altLang="zh-CN" sz="1200" b="1">
                <a:solidFill>
                  <a:schemeClr val="bg1"/>
                </a:solidFill>
              </a:rPr>
              <a:t>1</a:t>
            </a:r>
            <a:r>
              <a:rPr lang="zh-CN" altLang="en-US" sz="1200" b="1">
                <a:solidFill>
                  <a:schemeClr val="bg1"/>
                </a:solidFill>
              </a:rPr>
              <a:t>】互为佐证。</a:t>
            </a:r>
            <a:endParaRPr lang="zh-CN" altLang="en-US" sz="1200" b="1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200" b="1">
                <a:solidFill>
                  <a:schemeClr val="bg1"/>
                </a:solidFill>
              </a:rPr>
              <a:t>【拓展】</a:t>
            </a:r>
            <a:endParaRPr lang="zh-CN" altLang="en-US" sz="1200" b="1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200" b="1">
                <a:solidFill>
                  <a:schemeClr val="bg1"/>
                </a:solidFill>
              </a:rPr>
              <a:t>土电话：学生感兴趣、解释传播的好方法。</a:t>
            </a:r>
            <a:endParaRPr lang="zh-CN" altLang="en-US" sz="1200" b="1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endParaRPr lang="zh-CN" altLang="en-US" sz="12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/>
    </mc:Choice>
    <mc:Fallback>
      <p:transition spd="med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27" grpId="0"/>
      <p:bldP spid="5" grpId="0"/>
      <p:bldP spid="12" grpId="0"/>
      <p:bldP spid="16" grpId="0" bldLvl="0" animBg="1"/>
      <p:bldP spid="18" grpId="0"/>
      <p:bldP spid="1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307340" y="887730"/>
            <a:ext cx="3735705" cy="4255135"/>
          </a:xfrm>
          <a:prstGeom prst="roundRect">
            <a:avLst>
              <a:gd name="adj" fmla="val 6769"/>
            </a:avLst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charset="0"/>
              <a:buChar char="u"/>
            </a:pPr>
            <a:endParaRPr lang="zh-CN" altLang="en-US"/>
          </a:p>
        </p:txBody>
      </p:sp>
      <p:cxnSp>
        <p:nvCxnSpPr>
          <p:cNvPr id="73" name="直接连接符 72"/>
          <p:cNvCxnSpPr/>
          <p:nvPr/>
        </p:nvCxnSpPr>
        <p:spPr>
          <a:xfrm flipH="1">
            <a:off x="572770" y="1428750"/>
            <a:ext cx="3362325" cy="3810"/>
          </a:xfrm>
          <a:prstGeom prst="line">
            <a:avLst/>
          </a:prstGeom>
          <a:ln>
            <a:solidFill>
              <a:schemeClr val="tx2"/>
            </a:solidFill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560" y="67945"/>
            <a:ext cx="1893570" cy="25476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07885" y="67945"/>
            <a:ext cx="1894205" cy="254825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72770" y="1067435"/>
            <a:ext cx="3700145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lvl="2"/>
            <a:r>
              <a:rPr lang="zh-CN" altLang="en-US" b="1" dirty="0">
                <a:solidFill>
                  <a:srgbClr val="FFFFFF"/>
                </a:solidFill>
                <a:sym typeface="+mn-ea"/>
              </a:rPr>
              <a:t>以分析和实验为基础，理解保护听力的方法</a:t>
            </a:r>
            <a:endParaRPr lang="zh-CN" altLang="en-US" dirty="0">
              <a:solidFill>
                <a:srgbClr val="FFFFFF"/>
              </a:solidFill>
              <a:sym typeface="+mn-ea"/>
            </a:endParaRPr>
          </a:p>
        </p:txBody>
      </p:sp>
      <p:sp>
        <p:nvSpPr>
          <p:cNvPr id="13" name="TextBox 14"/>
          <p:cNvSpPr txBox="1"/>
          <p:nvPr/>
        </p:nvSpPr>
        <p:spPr>
          <a:xfrm>
            <a:off x="502285" y="1577340"/>
            <a:ext cx="2962275" cy="33235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bg1"/>
                </a:solidFill>
              </a:rPr>
              <a:t>【聚焦】</a:t>
            </a:r>
            <a:endParaRPr lang="zh-CN" altLang="en-US" sz="12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bg1"/>
                </a:solidFill>
              </a:rPr>
              <a:t> 耳是怎样使我们听到声音的？</a:t>
            </a:r>
            <a:endParaRPr lang="zh-CN" altLang="en-US" sz="12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bg1"/>
                </a:solidFill>
              </a:rPr>
              <a:t>【探索】</a:t>
            </a:r>
            <a:endParaRPr lang="zh-CN" altLang="en-US" sz="12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>
                <a:solidFill>
                  <a:schemeClr val="bg1"/>
                </a:solidFill>
              </a:rPr>
              <a:t>1.</a:t>
            </a:r>
            <a:r>
              <a:rPr lang="zh-CN" altLang="en-US" sz="1200" b="1" dirty="0">
                <a:solidFill>
                  <a:schemeClr val="bg1"/>
                </a:solidFill>
              </a:rPr>
              <a:t>观察耳结构图的目的，不是为了识记，是要分析和推测耳的结构与功能之间的关系，发现耳是怎样听到声音的。</a:t>
            </a:r>
            <a:endParaRPr lang="zh-CN" altLang="en-US" sz="12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>
                <a:solidFill>
                  <a:schemeClr val="bg1"/>
                </a:solidFill>
              </a:rPr>
              <a:t>2.</a:t>
            </a:r>
            <a:r>
              <a:rPr lang="zh-CN" altLang="en-US" sz="1200" b="1" dirty="0">
                <a:solidFill>
                  <a:schemeClr val="bg1"/>
                </a:solidFill>
              </a:rPr>
              <a:t>用最直接、简单的方法，在比较之中体会耳郭的作用。</a:t>
            </a:r>
            <a:endParaRPr lang="zh-CN" altLang="en-US" sz="12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>
                <a:solidFill>
                  <a:schemeClr val="bg1"/>
                </a:solidFill>
              </a:rPr>
              <a:t>3.</a:t>
            </a:r>
            <a:r>
              <a:rPr lang="zh-CN" altLang="en-US" sz="1200" b="1" dirty="0">
                <a:solidFill>
                  <a:schemeClr val="bg1"/>
                </a:solidFill>
              </a:rPr>
              <a:t>模拟鼓膜振动的实验，是对声音产生和传播的进一步解释，并为第</a:t>
            </a:r>
            <a:r>
              <a:rPr lang="en-US" altLang="zh-CN" sz="1200" b="1" dirty="0">
                <a:solidFill>
                  <a:schemeClr val="bg1"/>
                </a:solidFill>
              </a:rPr>
              <a:t>5</a:t>
            </a:r>
            <a:r>
              <a:rPr lang="zh-CN" altLang="en-US" sz="1200" b="1" dirty="0">
                <a:solidFill>
                  <a:schemeClr val="bg1"/>
                </a:solidFill>
              </a:rPr>
              <a:t>课声音的强弱问题的研究做了铺垫。</a:t>
            </a:r>
            <a:r>
              <a:rPr lang="zh-CN" altLang="en-US" sz="1200" b="1" dirty="0">
                <a:solidFill>
                  <a:schemeClr val="bg1"/>
                </a:solidFill>
              </a:rPr>
              <a:t>这个实验也是本课的主要活动。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4373245" y="2520315"/>
            <a:ext cx="4469130" cy="2559685"/>
          </a:xfrm>
          <a:prstGeom prst="roundRect">
            <a:avLst>
              <a:gd name="adj" fmla="val 6769"/>
            </a:avLst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20" name="文本框 19"/>
          <p:cNvSpPr txBox="1"/>
          <p:nvPr/>
        </p:nvSpPr>
        <p:spPr>
          <a:xfrm>
            <a:off x="4552950" y="2653665"/>
            <a:ext cx="4109720" cy="2489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1200" b="1">
                <a:solidFill>
                  <a:schemeClr val="bg1"/>
                </a:solidFill>
              </a:rPr>
              <a:t>【研讨】</a:t>
            </a:r>
            <a:endParaRPr lang="zh-CN" altLang="en-US" sz="1200" b="1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1200" b="1">
                <a:solidFill>
                  <a:schemeClr val="bg1"/>
                </a:solidFill>
              </a:rPr>
              <a:t>1.</a:t>
            </a:r>
            <a:r>
              <a:rPr lang="zh-CN" altLang="en-US" sz="1200" b="1">
                <a:solidFill>
                  <a:schemeClr val="bg1"/>
                </a:solidFill>
              </a:rPr>
              <a:t>在分析和实验基础上的推测，是科学课一个重要特点。经过【探索】</a:t>
            </a:r>
            <a:r>
              <a:rPr lang="en-US" altLang="zh-CN" sz="1200" b="1">
                <a:solidFill>
                  <a:schemeClr val="bg1"/>
                </a:solidFill>
              </a:rPr>
              <a:t>2-3</a:t>
            </a:r>
            <a:r>
              <a:rPr lang="zh-CN" altLang="en-US" sz="1200" b="1">
                <a:solidFill>
                  <a:schemeClr val="bg1"/>
                </a:solidFill>
              </a:rPr>
              <a:t>的实验之后，学生对耳的功能有了基本的认知，这时可以再来重新认识耳的结构图，引起学生对听力的关注，使后续保护听力的课程安排水到渠成。</a:t>
            </a:r>
            <a:endParaRPr lang="en-US" altLang="zh-CN" sz="1200" b="1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1200" b="1">
                <a:solidFill>
                  <a:schemeClr val="bg1"/>
                </a:solidFill>
              </a:rPr>
              <a:t>2.</a:t>
            </a:r>
            <a:r>
              <a:rPr lang="zh-CN" altLang="en-US" sz="1200" b="1">
                <a:solidFill>
                  <a:schemeClr val="bg1"/>
                </a:solidFill>
              </a:rPr>
              <a:t>在体验</a:t>
            </a:r>
            <a:r>
              <a:rPr lang="zh-CN" altLang="en-US" sz="1200" b="1">
                <a:solidFill>
                  <a:schemeClr val="bg1"/>
                </a:solidFill>
              </a:rPr>
              <a:t>了耳郭的功能之后，解释听诊器的工作原理就比较容易了。这里的关键是要让学生了解声音有聚合作用。事实上声波和光一样，都能被聚合，声、光的这个特点在现代科技中应用非常广泛。（本质上声光有很多相同之处）</a:t>
            </a:r>
            <a:endParaRPr lang="zh-CN" altLang="en-US" sz="1200" b="1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endParaRPr lang="zh-CN" altLang="en-US" sz="1200" b="1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7620" y="49530"/>
            <a:ext cx="1191260" cy="623570"/>
            <a:chOff x="0" y="-95"/>
            <a:chExt cx="1876" cy="982"/>
          </a:xfrm>
        </p:grpSpPr>
        <p:sp>
          <p:nvSpPr>
            <p:cNvPr id="69" name="矩形 68"/>
            <p:cNvSpPr/>
            <p:nvPr/>
          </p:nvSpPr>
          <p:spPr>
            <a:xfrm>
              <a:off x="0" y="775"/>
              <a:ext cx="1462" cy="1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48" name="同心圆 47"/>
            <p:cNvSpPr/>
            <p:nvPr/>
          </p:nvSpPr>
          <p:spPr>
            <a:xfrm>
              <a:off x="900" y="-95"/>
              <a:ext cx="976" cy="982"/>
            </a:xfrm>
            <a:prstGeom prst="donut">
              <a:avLst>
                <a:gd name="adj" fmla="val 1384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600" b="1" dirty="0" smtClean="0">
                  <a:solidFill>
                    <a:schemeClr val="bg2"/>
                  </a:solidFill>
                  <a:latin typeface="+mn-ea"/>
                  <a:cs typeface="Arial Unicode MS" panose="020B0604020202020204" pitchFamily="34" charset="-122"/>
                  <a:sym typeface="+mn-ea"/>
                </a:rPr>
                <a:t>03</a:t>
              </a:r>
              <a:endParaRPr lang="en-US" altLang="zh-CN" sz="1600" b="1" dirty="0" smtClean="0">
                <a:solidFill>
                  <a:schemeClr val="bg2"/>
                </a:solidFill>
                <a:latin typeface="+mn-ea"/>
                <a:cs typeface="Arial Unicode MS" panose="020B0604020202020204" pitchFamily="34" charset="-122"/>
                <a:sym typeface="+mn-ea"/>
              </a:endParaRPr>
            </a:p>
          </p:txBody>
        </p:sp>
      </p:grpSp>
      <p:sp>
        <p:nvSpPr>
          <p:cNvPr id="11" name="五边形 10"/>
          <p:cNvSpPr/>
          <p:nvPr/>
        </p:nvSpPr>
        <p:spPr>
          <a:xfrm>
            <a:off x="1228725" y="0"/>
            <a:ext cx="3968750" cy="645795"/>
          </a:xfrm>
          <a:prstGeom prst="homePlate">
            <a:avLst>
              <a:gd name="adj" fmla="val 3346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8"/>
          <p:cNvSpPr txBox="1"/>
          <p:nvPr/>
        </p:nvSpPr>
        <p:spPr>
          <a:xfrm>
            <a:off x="1353820" y="92710"/>
            <a:ext cx="3717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sym typeface="+mn-ea"/>
              </a:rPr>
              <a:t>第四课 我们是怎样听到声音的 </a:t>
            </a:r>
            <a:endParaRPr lang="zh-CN" altLang="en-US" sz="2000" b="1" dirty="0" smtClean="0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/>
    </mc:Choice>
    <mc:Fallback>
      <p:transition spd="med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3" grpId="0"/>
      <p:bldP spid="19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4219575" y="94615"/>
            <a:ext cx="4747260" cy="4940300"/>
          </a:xfrm>
          <a:prstGeom prst="roundRect">
            <a:avLst>
              <a:gd name="adj" fmla="val 6769"/>
            </a:avLst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五边形 10"/>
          <p:cNvSpPr/>
          <p:nvPr/>
        </p:nvSpPr>
        <p:spPr>
          <a:xfrm>
            <a:off x="1183640" y="38735"/>
            <a:ext cx="3098800" cy="645795"/>
          </a:xfrm>
          <a:prstGeom prst="homePlate">
            <a:avLst>
              <a:gd name="adj" fmla="val 3346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8"/>
          <p:cNvSpPr txBox="1"/>
          <p:nvPr/>
        </p:nvSpPr>
        <p:spPr>
          <a:xfrm>
            <a:off x="1291590" y="94615"/>
            <a:ext cx="2613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sym typeface="+mn-ea"/>
              </a:rPr>
              <a:t>第</a:t>
            </a:r>
            <a:r>
              <a:rPr lang="en-US" altLang="zh-CN" sz="2000" b="1" dirty="0" smtClean="0">
                <a:solidFill>
                  <a:schemeClr val="bg1"/>
                </a:solidFill>
                <a:sym typeface="+mn-ea"/>
              </a:rPr>
              <a:t>5</a:t>
            </a:r>
            <a:r>
              <a:rPr lang="zh-CN" altLang="en-US" sz="2000" b="1" dirty="0" smtClean="0">
                <a:solidFill>
                  <a:schemeClr val="bg1"/>
                </a:solidFill>
                <a:sym typeface="+mn-ea"/>
              </a:rPr>
              <a:t>课  声音的强与弱 </a:t>
            </a:r>
            <a:endParaRPr lang="zh-CN" altLang="en-US" sz="2000" b="1" dirty="0" smtClean="0">
              <a:solidFill>
                <a:schemeClr val="bg1"/>
              </a:solidFill>
              <a:sym typeface="+mn-ea"/>
            </a:endParaRPr>
          </a:p>
        </p:txBody>
      </p:sp>
      <p:sp>
        <p:nvSpPr>
          <p:cNvPr id="5" name="TextBox 14"/>
          <p:cNvSpPr txBox="1"/>
          <p:nvPr/>
        </p:nvSpPr>
        <p:spPr>
          <a:xfrm>
            <a:off x="4339590" y="192405"/>
            <a:ext cx="4627880" cy="47085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FFFFFF"/>
                </a:solidFill>
              </a:rPr>
              <a:t>     </a:t>
            </a:r>
            <a:r>
              <a:rPr lang="zh-CN" altLang="en-US" sz="1400" b="1" dirty="0">
                <a:solidFill>
                  <a:srgbClr val="FFFFFF"/>
                </a:solidFill>
              </a:rPr>
              <a:t>在连续的探究中</a:t>
            </a:r>
            <a:r>
              <a:rPr lang="en-US" altLang="zh-CN" sz="1400" b="1" dirty="0">
                <a:solidFill>
                  <a:srgbClr val="FFFFFF"/>
                </a:solidFill>
              </a:rPr>
              <a:t>“</a:t>
            </a:r>
            <a:r>
              <a:rPr lang="zh-CN" altLang="en-US" sz="1400" b="1" dirty="0">
                <a:solidFill>
                  <a:srgbClr val="FFFFFF"/>
                </a:solidFill>
              </a:rPr>
              <a:t>架构</a:t>
            </a:r>
            <a:r>
              <a:rPr lang="en-US" altLang="zh-CN" sz="1400" b="1" dirty="0">
                <a:solidFill>
                  <a:srgbClr val="FFFFFF"/>
                </a:solidFill>
              </a:rPr>
              <a:t>”</a:t>
            </a:r>
            <a:r>
              <a:rPr lang="zh-CN" altLang="en-US" sz="1400" b="1" dirty="0">
                <a:solidFill>
                  <a:srgbClr val="FFFFFF"/>
                </a:solidFill>
              </a:rPr>
              <a:t>声音的概念</a:t>
            </a:r>
            <a:r>
              <a:rPr lang="en-US" altLang="zh-CN" sz="1400" b="1" dirty="0">
                <a:solidFill>
                  <a:srgbClr val="FFFFFF"/>
                </a:solidFill>
              </a:rPr>
              <a:t>——</a:t>
            </a:r>
            <a:r>
              <a:rPr lang="zh-CN" altLang="en-US" sz="1400" b="1" dirty="0">
                <a:solidFill>
                  <a:srgbClr val="FFFFFF"/>
                </a:solidFill>
              </a:rPr>
              <a:t>音量</a:t>
            </a:r>
            <a:endParaRPr lang="zh-CN" altLang="en-US" sz="1200" b="1" dirty="0">
              <a:solidFill>
                <a:srgbClr val="FFFFFF"/>
              </a:solidFill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FFFFF"/>
                </a:solidFill>
              </a:rPr>
              <a:t>【聚焦】</a:t>
            </a:r>
            <a:endParaRPr lang="zh-CN" altLang="en-US" b="1" dirty="0">
              <a:solidFill>
                <a:srgbClr val="FFFFFF"/>
              </a:solidFill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FFFFF"/>
                </a:solidFill>
              </a:rPr>
              <a:t>音量（声音强弱）是声音的重要属性。音量是什么？声音怎么形成的强与弱？</a:t>
            </a:r>
            <a:endParaRPr lang="zh-CN" altLang="en-US" b="1" dirty="0">
              <a:solidFill>
                <a:srgbClr val="FFFFFF"/>
              </a:solidFill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FFFFF"/>
                </a:solidFill>
              </a:rPr>
              <a:t>【探索】</a:t>
            </a:r>
            <a:endParaRPr lang="zh-CN" altLang="en-US" b="1" dirty="0">
              <a:solidFill>
                <a:srgbClr val="FFFFFF"/>
              </a:solidFill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FFFFF"/>
                </a:solidFill>
              </a:rPr>
              <a:t>本课力图用系列的探究活动，获得对</a:t>
            </a:r>
            <a:r>
              <a:rPr lang="zh-CN" altLang="en-US" b="1" dirty="0">
                <a:solidFill>
                  <a:srgbClr val="FFFFFF"/>
                </a:solidFill>
                <a:sym typeface="+mn-ea"/>
              </a:rPr>
              <a:t>音量的解释。</a:t>
            </a:r>
            <a:endParaRPr lang="zh-CN" altLang="en-US" b="1" dirty="0">
              <a:solidFill>
                <a:srgbClr val="FFFFFF"/>
              </a:solidFill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FFFF"/>
                </a:solidFill>
              </a:rPr>
              <a:t>1.</a:t>
            </a:r>
            <a:r>
              <a:rPr lang="zh-CN" altLang="en-US" b="1" dirty="0">
                <a:solidFill>
                  <a:srgbClr val="FFFFFF"/>
                </a:solidFill>
              </a:rPr>
              <a:t>观察尺子振动幅度的变化，建立振幅与音量的联系。</a:t>
            </a:r>
            <a:endParaRPr lang="zh-CN" altLang="en-US" sz="1200" b="1" dirty="0">
              <a:solidFill>
                <a:srgbClr val="FFFFFF"/>
              </a:solidFill>
            </a:endParaRPr>
          </a:p>
          <a:p>
            <a:pPr marL="171450" indent="-17145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dirty="0">
                <a:solidFill>
                  <a:srgbClr val="FFFFFF"/>
                </a:solidFill>
              </a:rPr>
              <a:t>尺子伸出桌面的长度是一个模糊的量，需要根据材料的特点确定。关键是尺子的长度有利于观察到振动幅度的变化。</a:t>
            </a:r>
            <a:endParaRPr lang="zh-CN" altLang="en-US" dirty="0">
              <a:solidFill>
                <a:srgbClr val="FFFFFF"/>
              </a:solidFill>
            </a:endParaRPr>
          </a:p>
          <a:p>
            <a:pPr marL="171450" indent="-17145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dirty="0">
                <a:solidFill>
                  <a:srgbClr val="FFFFFF"/>
                </a:solidFill>
              </a:rPr>
              <a:t>要尽量避免尺子与桌面发生拍打现象，以免影响听声音和观察振幅。</a:t>
            </a:r>
            <a:endParaRPr lang="zh-CN" altLang="en-US" dirty="0">
              <a:solidFill>
                <a:srgbClr val="FFFFFF"/>
              </a:solidFill>
            </a:endParaRPr>
          </a:p>
          <a:p>
            <a:pPr marL="171450" indent="-17145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en-US" altLang="zh-CN" dirty="0">
                <a:solidFill>
                  <a:srgbClr val="FFFFFF"/>
                </a:solidFill>
              </a:rPr>
              <a:t>“</a:t>
            </a:r>
            <a:r>
              <a:rPr lang="zh-CN" altLang="en-US" dirty="0">
                <a:solidFill>
                  <a:srgbClr val="FFFFFF"/>
                </a:solidFill>
              </a:rPr>
              <a:t>振幅</a:t>
            </a:r>
            <a:r>
              <a:rPr lang="en-US" altLang="zh-CN" dirty="0">
                <a:solidFill>
                  <a:srgbClr val="FFFFFF"/>
                </a:solidFill>
              </a:rPr>
              <a:t>”</a:t>
            </a:r>
            <a:r>
              <a:rPr lang="zh-CN" altLang="en-US" dirty="0">
                <a:solidFill>
                  <a:srgbClr val="FFFFFF"/>
                </a:solidFill>
              </a:rPr>
              <a:t>是物理上专有名词，是物体振动产生的最大值。如果学生不容易理解，可以用</a:t>
            </a:r>
            <a:r>
              <a:rPr lang="en-US" altLang="zh-CN" dirty="0">
                <a:solidFill>
                  <a:srgbClr val="FFFFFF"/>
                </a:solidFill>
              </a:rPr>
              <a:t>“</a:t>
            </a:r>
            <a:r>
              <a:rPr lang="zh-CN" altLang="en-US" dirty="0">
                <a:solidFill>
                  <a:srgbClr val="FFFFFF"/>
                </a:solidFill>
              </a:rPr>
              <a:t>振动的幅度</a:t>
            </a:r>
            <a:r>
              <a:rPr lang="en-US" altLang="zh-CN" dirty="0">
                <a:solidFill>
                  <a:srgbClr val="FFFFFF"/>
                </a:solidFill>
              </a:rPr>
              <a:t>”</a:t>
            </a:r>
            <a:r>
              <a:rPr lang="zh-CN" altLang="en-US" dirty="0">
                <a:solidFill>
                  <a:srgbClr val="FFFFFF"/>
                </a:solidFill>
              </a:rPr>
              <a:t>描述它。</a:t>
            </a:r>
            <a:r>
              <a:rPr lang="en-US" altLang="zh-CN" dirty="0">
                <a:solidFill>
                  <a:srgbClr val="FFFFFF"/>
                </a:solidFill>
              </a:rPr>
              <a:t> </a:t>
            </a:r>
            <a:endParaRPr lang="zh-CN" altLang="en-US" dirty="0">
              <a:solidFill>
                <a:srgbClr val="FFFFFF"/>
              </a:solidFill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b="1" dirty="0">
                <a:solidFill>
                  <a:srgbClr val="FFFFFF"/>
                </a:solidFill>
              </a:rPr>
              <a:t>2-3.</a:t>
            </a:r>
            <a:r>
              <a:rPr lang="zh-CN" altLang="en-US" b="1" dirty="0">
                <a:solidFill>
                  <a:srgbClr val="FFFFFF"/>
                </a:solidFill>
              </a:rPr>
              <a:t>观察橡皮筋和鼓面振动幅度的变化</a:t>
            </a:r>
            <a:endParaRPr lang="zh-CN" altLang="en-US" b="1" dirty="0">
              <a:solidFill>
                <a:srgbClr val="FFFFFF"/>
              </a:solidFill>
            </a:endParaRPr>
          </a:p>
          <a:p>
            <a:pPr marL="171450" indent="-17145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dirty="0">
                <a:solidFill>
                  <a:srgbClr val="FFFFFF"/>
                </a:solidFill>
              </a:rPr>
              <a:t>这两个实验都是【探索】</a:t>
            </a:r>
            <a:r>
              <a:rPr lang="en-US" altLang="zh-CN" dirty="0">
                <a:solidFill>
                  <a:srgbClr val="FFFFFF"/>
                </a:solidFill>
              </a:rPr>
              <a:t>1</a:t>
            </a:r>
            <a:r>
              <a:rPr lang="zh-CN" altLang="en-US" dirty="0">
                <a:solidFill>
                  <a:srgbClr val="FFFFFF"/>
                </a:solidFill>
              </a:rPr>
              <a:t>的延续。橡皮筋振动幅度比较容易观察，但是声音的区分度不大；鼓面振动不容易比较，但是发出的声音区分度大。所以</a:t>
            </a:r>
            <a:r>
              <a:rPr lang="en-US" altLang="zh-CN" dirty="0">
                <a:solidFill>
                  <a:srgbClr val="FFFFFF"/>
                </a:solidFill>
              </a:rPr>
              <a:t>2-3</a:t>
            </a:r>
            <a:r>
              <a:rPr lang="zh-CN" altLang="en-US" dirty="0">
                <a:solidFill>
                  <a:srgbClr val="FFFFFF"/>
                </a:solidFill>
              </a:rPr>
              <a:t>的【探索】活动需要在【探索】</a:t>
            </a:r>
            <a:r>
              <a:rPr lang="en-US" altLang="zh-CN" dirty="0">
                <a:solidFill>
                  <a:srgbClr val="FFFFFF"/>
                </a:solidFill>
              </a:rPr>
              <a:t>1</a:t>
            </a:r>
            <a:r>
              <a:rPr lang="zh-CN" altLang="en-US" dirty="0">
                <a:solidFill>
                  <a:srgbClr val="FFFFFF"/>
                </a:solidFill>
              </a:rPr>
              <a:t>的基础上进行，这里需要思维的高度参与。</a:t>
            </a:r>
            <a:endParaRPr lang="zh-CN" altLang="en-US" dirty="0">
              <a:solidFill>
                <a:srgbClr val="FFFFFF"/>
              </a:solidFill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b="1" dirty="0">
                <a:solidFill>
                  <a:srgbClr val="FFFFFF"/>
                </a:solidFill>
              </a:rPr>
              <a:t>【研讨】</a:t>
            </a:r>
            <a:endParaRPr lang="zh-CN" altLang="en-US" b="1" dirty="0">
              <a:solidFill>
                <a:srgbClr val="FFFFFF"/>
              </a:solidFill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b="1" dirty="0">
                <a:solidFill>
                  <a:srgbClr val="FFFFFF"/>
                </a:solidFill>
              </a:rPr>
              <a:t>1</a:t>
            </a:r>
            <a:r>
              <a:rPr lang="en-US" altLang="zh-CN" dirty="0">
                <a:solidFill>
                  <a:srgbClr val="FFFFFF"/>
                </a:solidFill>
              </a:rPr>
              <a:t>.</a:t>
            </a:r>
            <a:r>
              <a:rPr lang="zh-CN" altLang="en-US" dirty="0">
                <a:solidFill>
                  <a:srgbClr val="FFFFFF"/>
                </a:solidFill>
              </a:rPr>
              <a:t>记录表的分析和归纳，不是三个实验的简单集合，每个实验（事实）之间、事实与概念（音量）要发生相互作用，才能对音量形成解释。</a:t>
            </a:r>
            <a:endParaRPr lang="zh-CN" altLang="en-US" dirty="0">
              <a:solidFill>
                <a:srgbClr val="FFFFFF"/>
              </a:solidFill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dirty="0">
                <a:solidFill>
                  <a:srgbClr val="FFFFFF"/>
                </a:solidFill>
              </a:rPr>
              <a:t>2.</a:t>
            </a:r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任何一个科学概念的建构不应是知识点和技能的简单集合，而应是一个内容丰富、技能和观点可以相互支撑的架构。在教学中要树立这样的观念。</a:t>
            </a:r>
            <a:endParaRPr lang="zh-CN" altLang="en-US" dirty="0" smtClean="0">
              <a:solidFill>
                <a:schemeClr val="bg1"/>
              </a:solidFill>
              <a:sym typeface="+mn-ea"/>
            </a:endParaRPr>
          </a:p>
        </p:txBody>
      </p:sp>
      <p:sp>
        <p:nvSpPr>
          <p:cNvPr id="9" name="右大括号 8"/>
          <p:cNvSpPr/>
          <p:nvPr/>
        </p:nvSpPr>
        <p:spPr>
          <a:xfrm>
            <a:off x="2268220" y="1995805"/>
            <a:ext cx="133350" cy="360045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482850" y="2013585"/>
            <a:ext cx="937260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</a:rPr>
              <a:t>观察现象</a:t>
            </a:r>
            <a:endParaRPr lang="zh-CN" altLang="en-US" b="1">
              <a:solidFill>
                <a:schemeClr val="bg1"/>
              </a:solidFill>
            </a:endParaRPr>
          </a:p>
        </p:txBody>
      </p:sp>
      <p:cxnSp>
        <p:nvCxnSpPr>
          <p:cNvPr id="73" name="直接连接符 72"/>
          <p:cNvCxnSpPr/>
          <p:nvPr/>
        </p:nvCxnSpPr>
        <p:spPr>
          <a:xfrm flipH="1" flipV="1">
            <a:off x="4725670" y="534035"/>
            <a:ext cx="3834765" cy="15240"/>
          </a:xfrm>
          <a:prstGeom prst="line">
            <a:avLst/>
          </a:prstGeom>
          <a:ln>
            <a:solidFill>
              <a:schemeClr val="tx2"/>
            </a:solidFill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030" y="782955"/>
            <a:ext cx="2062480" cy="28257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7265" y="740410"/>
            <a:ext cx="1972310" cy="28682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720" y="3608705"/>
            <a:ext cx="2576195" cy="14262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7620" y="49530"/>
            <a:ext cx="1191260" cy="623570"/>
            <a:chOff x="0" y="-95"/>
            <a:chExt cx="1876" cy="982"/>
          </a:xfrm>
        </p:grpSpPr>
        <p:sp>
          <p:nvSpPr>
            <p:cNvPr id="69" name="矩形 68"/>
            <p:cNvSpPr/>
            <p:nvPr/>
          </p:nvSpPr>
          <p:spPr>
            <a:xfrm>
              <a:off x="0" y="775"/>
              <a:ext cx="1462" cy="1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48" name="同心圆 47"/>
            <p:cNvSpPr/>
            <p:nvPr/>
          </p:nvSpPr>
          <p:spPr>
            <a:xfrm>
              <a:off x="900" y="-95"/>
              <a:ext cx="976" cy="982"/>
            </a:xfrm>
            <a:prstGeom prst="donut">
              <a:avLst>
                <a:gd name="adj" fmla="val 1384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600" b="1" dirty="0" smtClean="0">
                  <a:solidFill>
                    <a:schemeClr val="bg2"/>
                  </a:solidFill>
                  <a:latin typeface="+mn-ea"/>
                  <a:cs typeface="Arial Unicode MS" panose="020B0604020202020204" pitchFamily="34" charset="-122"/>
                  <a:sym typeface="+mn-ea"/>
                </a:rPr>
                <a:t>03</a:t>
              </a:r>
              <a:endParaRPr lang="en-US" altLang="zh-CN" sz="1600" b="1" dirty="0" smtClean="0">
                <a:solidFill>
                  <a:schemeClr val="bg2"/>
                </a:solidFill>
                <a:latin typeface="+mn-ea"/>
                <a:cs typeface="Arial Unicode MS" panose="020B0604020202020204" pitchFamily="3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/>
    </mc:Choice>
    <mc:Fallback>
      <p:transition spd="med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612140" y="3355975"/>
            <a:ext cx="282003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1.避免无关的事实性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</a:t>
            </a:r>
            <a:r>
              <a:rPr lang="en-US" altLang="zh-CN" sz="1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实现学习机制与课堂教学的统一</a:t>
            </a:r>
            <a:endParaRPr lang="zh-CN" altLang="en-U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en-US" altLang="zh-CN" sz="1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科学探究活动的连续设计，可以促进课程内容在事实与事实之间、事实与概念之间发生关联，进行相互作用，并避免无关的事实性知识的简单罗列，同时，也容易实现学习机制与课堂教学的统一。</a:t>
            </a:r>
            <a:endParaRPr lang="en-US" altLang="zh-CN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37945" y="1201564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科学概念的形成需要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架构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37917" y="2881382"/>
            <a:ext cx="1960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科学探究过程需要连续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5776595" y="1991360"/>
            <a:ext cx="2949575" cy="97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课程设计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要成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为学生学习科学、理解科学的思维方式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en-US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lt"/>
                <a:sym typeface="+mn-ea"/>
              </a:rPr>
              <a:t>       少而精的主题，在连贯、系统地学习和探究中，才能发展儿童对科学的理解。</a:t>
            </a:r>
            <a:endParaRPr lang="en-US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949677" y="1586870"/>
            <a:ext cx="1605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学习主题需要精简</a:t>
            </a:r>
            <a:endParaRPr lang="zh-CN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59"/>
          <p:cNvGrpSpPr/>
          <p:nvPr/>
        </p:nvGrpSpPr>
        <p:grpSpPr>
          <a:xfrm>
            <a:off x="3464073" y="984848"/>
            <a:ext cx="1354818" cy="1354818"/>
            <a:chOff x="1369994" y="2067694"/>
            <a:chExt cx="1584176" cy="1584176"/>
          </a:xfrm>
        </p:grpSpPr>
        <p:sp>
          <p:nvSpPr>
            <p:cNvPr id="61" name="菱形 60"/>
            <p:cNvSpPr/>
            <p:nvPr/>
          </p:nvSpPr>
          <p:spPr>
            <a:xfrm>
              <a:off x="1369994" y="2067694"/>
              <a:ext cx="1584176" cy="1584176"/>
            </a:xfrm>
            <a:prstGeom prst="diamond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 flipH="1">
              <a:off x="1634258" y="2681327"/>
              <a:ext cx="1045439" cy="358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概念架构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62"/>
          <p:cNvGrpSpPr/>
          <p:nvPr/>
        </p:nvGrpSpPr>
        <p:grpSpPr>
          <a:xfrm>
            <a:off x="4269495" y="1801490"/>
            <a:ext cx="1354818" cy="1354818"/>
            <a:chOff x="3029144" y="1491630"/>
            <a:chExt cx="1584176" cy="1584176"/>
          </a:xfrm>
          <a:solidFill>
            <a:schemeClr val="accent1">
              <a:lumMod val="75000"/>
            </a:schemeClr>
          </a:solidFill>
        </p:grpSpPr>
        <p:sp>
          <p:nvSpPr>
            <p:cNvPr id="64" name="菱形 63"/>
            <p:cNvSpPr/>
            <p:nvPr/>
          </p:nvSpPr>
          <p:spPr>
            <a:xfrm>
              <a:off x="3029144" y="1491630"/>
              <a:ext cx="1584176" cy="1584176"/>
            </a:xfrm>
            <a:prstGeom prst="diamond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 flipH="1">
              <a:off x="3319581" y="2103778"/>
              <a:ext cx="1045439" cy="358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课题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精简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4" name="组合 65"/>
          <p:cNvGrpSpPr/>
          <p:nvPr/>
        </p:nvGrpSpPr>
        <p:grpSpPr>
          <a:xfrm>
            <a:off x="3464073" y="2618132"/>
            <a:ext cx="1354818" cy="1354818"/>
            <a:chOff x="4577170" y="2067694"/>
            <a:chExt cx="1584176" cy="1584176"/>
          </a:xfrm>
        </p:grpSpPr>
        <p:sp>
          <p:nvSpPr>
            <p:cNvPr id="67" name="菱形 66"/>
            <p:cNvSpPr/>
            <p:nvPr/>
          </p:nvSpPr>
          <p:spPr>
            <a:xfrm>
              <a:off x="4577170" y="2067694"/>
              <a:ext cx="1584176" cy="1584176"/>
            </a:xfrm>
            <a:prstGeom prst="diamond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 flipH="1">
              <a:off x="4841434" y="2679842"/>
              <a:ext cx="1045439" cy="358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连续探究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68"/>
          <p:cNvGrpSpPr/>
          <p:nvPr/>
        </p:nvGrpSpPr>
        <p:grpSpPr>
          <a:xfrm>
            <a:off x="4269495" y="3434775"/>
            <a:ext cx="1354818" cy="1354818"/>
            <a:chOff x="6145277" y="1491630"/>
            <a:chExt cx="1584176" cy="158417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0" name="菱形 69"/>
            <p:cNvSpPr/>
            <p:nvPr/>
          </p:nvSpPr>
          <p:spPr>
            <a:xfrm>
              <a:off x="6145277" y="1491630"/>
              <a:ext cx="1584176" cy="1584176"/>
            </a:xfrm>
            <a:prstGeom prst="diamond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 flipH="1">
              <a:off x="6383367" y="2103778"/>
              <a:ext cx="1107998" cy="358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科学理解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2" name="直接连接符 71"/>
          <p:cNvCxnSpPr/>
          <p:nvPr/>
        </p:nvCxnSpPr>
        <p:spPr>
          <a:xfrm flipH="1">
            <a:off x="1038017" y="1507952"/>
            <a:ext cx="2204441" cy="0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H="1">
            <a:off x="1038017" y="3235851"/>
            <a:ext cx="220444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5776595" y="1923415"/>
            <a:ext cx="210756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5837038" y="3434639"/>
            <a:ext cx="2260055" cy="0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8"/>
          <p:cNvSpPr txBox="1"/>
          <p:nvPr/>
        </p:nvSpPr>
        <p:spPr>
          <a:xfrm>
            <a:off x="486704" y="293670"/>
            <a:ext cx="443770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教科版四年级教材简单说明</a:t>
            </a:r>
            <a:endParaRPr lang="zh-CN" altLang="en-US" sz="2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2775" y="1586865"/>
            <a:ext cx="2819400" cy="11239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连贯、相关、综合的内容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组织课程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促进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课题之间、单元之间相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互关联。</a:t>
            </a:r>
            <a:endPara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</a:t>
            </a:r>
            <a:r>
              <a:rPr lang="zh-CN" altLang="en-US" sz="1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任何一个科学概念的建构不应是知识点和技能的简单集合，而应是一个内容丰富、知识、技能和观点可以相互支撑的架构。</a:t>
            </a:r>
            <a:endParaRPr lang="zh-CN" altLang="en-US" sz="1000"/>
          </a:p>
        </p:txBody>
      </p:sp>
      <p:sp>
        <p:nvSpPr>
          <p:cNvPr id="7" name="TextBox 56"/>
          <p:cNvSpPr txBox="1"/>
          <p:nvPr/>
        </p:nvSpPr>
        <p:spPr>
          <a:xfrm>
            <a:off x="5897572" y="3127762"/>
            <a:ext cx="2138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科学理解需要认知的发展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678805" y="3505835"/>
            <a:ext cx="3242310" cy="1418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大单元设计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在关注学生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原有认知和经验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方面表现出它的优势。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在连续的、相关的探究中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知识、技能、方法都不是简单的集合，而是相互支撑架构起来的一个系统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，思维的发展也变得连续了，这样的认知过程有利于促进学生学习科学、理解科学。</a:t>
            </a:r>
            <a:endParaRPr lang="zh-CN" alt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/>
          <p:cNvSpPr/>
          <p:nvPr/>
        </p:nvSpPr>
        <p:spPr>
          <a:xfrm>
            <a:off x="3556635" y="94615"/>
            <a:ext cx="5410200" cy="4940300"/>
          </a:xfrm>
          <a:prstGeom prst="roundRect">
            <a:avLst>
              <a:gd name="adj" fmla="val 6769"/>
            </a:avLst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五边形 10"/>
          <p:cNvSpPr/>
          <p:nvPr/>
        </p:nvSpPr>
        <p:spPr>
          <a:xfrm>
            <a:off x="1020445" y="-26035"/>
            <a:ext cx="3095625" cy="645795"/>
          </a:xfrm>
          <a:prstGeom prst="homePlate">
            <a:avLst>
              <a:gd name="adj" fmla="val 3346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大括号 8"/>
          <p:cNvSpPr/>
          <p:nvPr/>
        </p:nvSpPr>
        <p:spPr>
          <a:xfrm>
            <a:off x="2268220" y="1995805"/>
            <a:ext cx="133350" cy="360045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482850" y="2013585"/>
            <a:ext cx="937260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</a:rPr>
              <a:t>观察现象</a:t>
            </a:r>
            <a:endParaRPr lang="zh-CN" altLang="en-US" b="1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" y="782955"/>
            <a:ext cx="1772285" cy="2468245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3835400" y="238125"/>
            <a:ext cx="5131435" cy="4652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indent="0">
              <a:lnSpc>
                <a:spcPct val="180000"/>
              </a:lnSpc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FFFFFF"/>
                </a:solidFill>
              </a:rPr>
              <a:t>     </a:t>
            </a:r>
            <a:r>
              <a:rPr lang="zh-CN" altLang="en-US" sz="1400" b="1" dirty="0">
                <a:solidFill>
                  <a:srgbClr val="FFFFFF"/>
                </a:solidFill>
              </a:rPr>
              <a:t>在连续的探究中</a:t>
            </a:r>
            <a:r>
              <a:rPr lang="en-US" altLang="zh-CN" sz="1400" b="1" dirty="0">
                <a:solidFill>
                  <a:srgbClr val="FFFFFF"/>
                </a:solidFill>
              </a:rPr>
              <a:t>“</a:t>
            </a:r>
            <a:r>
              <a:rPr lang="zh-CN" altLang="en-US" sz="1400" b="1" dirty="0">
                <a:solidFill>
                  <a:srgbClr val="FFFFFF"/>
                </a:solidFill>
              </a:rPr>
              <a:t>架构</a:t>
            </a:r>
            <a:r>
              <a:rPr lang="en-US" altLang="zh-CN" sz="1400" b="1" dirty="0">
                <a:solidFill>
                  <a:srgbClr val="FFFFFF"/>
                </a:solidFill>
              </a:rPr>
              <a:t>”</a:t>
            </a:r>
            <a:r>
              <a:rPr lang="zh-CN" altLang="en-US" sz="1400" b="1" dirty="0">
                <a:solidFill>
                  <a:srgbClr val="FFFFFF"/>
                </a:solidFill>
              </a:rPr>
              <a:t>声音的概念</a:t>
            </a:r>
            <a:r>
              <a:rPr lang="en-US" altLang="zh-CN" sz="1400" b="1" dirty="0">
                <a:solidFill>
                  <a:srgbClr val="FFFFFF"/>
                </a:solidFill>
              </a:rPr>
              <a:t>——</a:t>
            </a:r>
            <a:r>
              <a:rPr lang="zh-CN" altLang="en-US" sz="1400" b="1" dirty="0">
                <a:solidFill>
                  <a:srgbClr val="FFFFFF"/>
                </a:solidFill>
              </a:rPr>
              <a:t>音高</a:t>
            </a:r>
            <a:endParaRPr lang="zh-CN" altLang="en-US" sz="1200" b="1" dirty="0">
              <a:solidFill>
                <a:srgbClr val="FFFFFF"/>
              </a:solidFill>
            </a:endParaRPr>
          </a:p>
          <a:p>
            <a:pPr indent="0">
              <a:lnSpc>
                <a:spcPct val="180000"/>
              </a:lnSpc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FFFFF"/>
                </a:solidFill>
                <a:sym typeface="+mn-ea"/>
              </a:rPr>
              <a:t>     </a:t>
            </a:r>
            <a:r>
              <a:rPr lang="zh-CN" altLang="en-US" sz="1200" b="1" dirty="0">
                <a:solidFill>
                  <a:srgbClr val="FFFFFF"/>
                </a:solidFill>
                <a:sym typeface="+mn-ea"/>
              </a:rPr>
              <a:t>有了上一课的研究基础，本课的讨论就比较容易了</a:t>
            </a:r>
            <a:r>
              <a:rPr lang="en-US" altLang="zh-CN" sz="1200" b="1" dirty="0">
                <a:solidFill>
                  <a:srgbClr val="FFFFFF"/>
                </a:solidFill>
                <a:sym typeface="+mn-ea"/>
              </a:rPr>
              <a:t>……</a:t>
            </a:r>
            <a:endParaRPr lang="zh-CN" altLang="en-US" sz="1200" b="1" dirty="0">
              <a:solidFill>
                <a:srgbClr val="FFFFFF"/>
              </a:solidFill>
            </a:endParaRPr>
          </a:p>
          <a:p>
            <a:pPr indent="0">
              <a:lnSpc>
                <a:spcPct val="180000"/>
              </a:lnSpc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rgbClr val="FFFFFF"/>
                </a:solidFill>
              </a:rPr>
              <a:t>【聚焦】</a:t>
            </a:r>
            <a:endParaRPr lang="zh-CN" altLang="en-US" sz="1200" b="1" dirty="0">
              <a:solidFill>
                <a:srgbClr val="FFFFFF"/>
              </a:solidFill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rgbClr val="FFFFFF"/>
                </a:solidFill>
              </a:rPr>
              <a:t>音高（音调）是声音另外一个重要属性。音高是怎么产生的？</a:t>
            </a:r>
            <a:endParaRPr lang="zh-CN" altLang="en-US" sz="1200" b="1" dirty="0">
              <a:solidFill>
                <a:srgbClr val="FFFFFF"/>
              </a:solidFill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rgbClr val="FFFFFF"/>
                </a:solidFill>
              </a:rPr>
              <a:t>【探索】</a:t>
            </a:r>
            <a:endParaRPr lang="zh-CN" altLang="en-US" sz="1200" b="1" dirty="0">
              <a:solidFill>
                <a:srgbClr val="FFFFFF"/>
              </a:solidFill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rgbClr val="FFFFFF"/>
                </a:solidFill>
              </a:rPr>
              <a:t>本课力图用系列的探究活动，获得对</a:t>
            </a:r>
            <a:r>
              <a:rPr lang="zh-CN" altLang="en-US" sz="1200" b="1" dirty="0">
                <a:solidFill>
                  <a:srgbClr val="FFFFFF"/>
                </a:solidFill>
                <a:sym typeface="+mn-ea"/>
              </a:rPr>
              <a:t>音量的解释。</a:t>
            </a:r>
            <a:endParaRPr lang="zh-CN" altLang="en-US" sz="1200" b="1" dirty="0">
              <a:solidFill>
                <a:srgbClr val="FFFFFF"/>
              </a:solidFill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rgbClr val="FFFFFF"/>
                </a:solidFill>
              </a:rPr>
              <a:t>1.</a:t>
            </a:r>
            <a:r>
              <a:rPr lang="zh-CN" altLang="en-US" sz="1200" b="1" dirty="0">
                <a:solidFill>
                  <a:srgbClr val="FFFFFF"/>
                </a:solidFill>
              </a:rPr>
              <a:t>敲击铝片琴</a:t>
            </a:r>
            <a:endParaRPr lang="zh-CN" altLang="en-US" sz="1200" b="1" dirty="0">
              <a:solidFill>
                <a:srgbClr val="FFFFFF"/>
              </a:solidFill>
            </a:endParaRPr>
          </a:p>
          <a:p>
            <a:pPr marL="171450" indent="-17145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200" b="1" dirty="0">
                <a:solidFill>
                  <a:srgbClr val="FFFFFF"/>
                </a:solidFill>
              </a:rPr>
              <a:t>构造特点：铝片琴的音条和共鸣管都是由金属材料制成的（材料</a:t>
            </a:r>
            <a:r>
              <a:rPr lang="zh-CN" altLang="en-US" sz="1200" b="1" dirty="0">
                <a:solidFill>
                  <a:srgbClr val="FFFFFF"/>
                </a:solidFill>
                <a:sym typeface="+mn-ea"/>
              </a:rPr>
              <a:t>同质），音条的薄厚宽窄相同。我们讨论的问题只与</a:t>
            </a:r>
            <a:r>
              <a:rPr lang="zh-CN" altLang="en-US" sz="1200" b="1" dirty="0">
                <a:solidFill>
                  <a:srgbClr val="FFFFFF"/>
                </a:solidFill>
              </a:rPr>
              <a:t>音条有关。先引导学生观察铝片琴结构，作出相应预测</a:t>
            </a:r>
            <a:r>
              <a:rPr lang="en-US" altLang="zh-CN" sz="1200" b="1" dirty="0">
                <a:solidFill>
                  <a:srgbClr val="FFFFFF"/>
                </a:solidFill>
              </a:rPr>
              <a:t>——</a:t>
            </a:r>
            <a:r>
              <a:rPr lang="zh-CN" altLang="en-US" sz="1200" b="1" dirty="0">
                <a:solidFill>
                  <a:srgbClr val="FFFFFF"/>
                </a:solidFill>
              </a:rPr>
              <a:t>音条的长度可能会影响声音的高或低</a:t>
            </a:r>
            <a:endParaRPr lang="zh-CN" altLang="en-US" sz="1200" b="1" dirty="0">
              <a:solidFill>
                <a:srgbClr val="FFFFFF"/>
              </a:solidFill>
            </a:endParaRPr>
          </a:p>
          <a:p>
            <a:pPr marL="171450" indent="-17145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200" b="1" dirty="0">
                <a:solidFill>
                  <a:srgbClr val="FFFFFF"/>
                </a:solidFill>
              </a:rPr>
              <a:t>敲击铝片琴，发现音条之间声音高低的变化规律，与猜测进行比较，是否可以形成对音高变化规律的初步判断？</a:t>
            </a:r>
            <a:endParaRPr lang="zh-CN" altLang="en-US" sz="1200" b="1" dirty="0">
              <a:solidFill>
                <a:srgbClr val="FFFFFF"/>
              </a:solidFill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1200" b="1" dirty="0">
                <a:solidFill>
                  <a:srgbClr val="FFFFFF"/>
                </a:solidFill>
              </a:rPr>
              <a:t>2.</a:t>
            </a:r>
            <a:r>
              <a:rPr lang="zh-CN" altLang="en-US" sz="1200" b="1" dirty="0">
                <a:solidFill>
                  <a:srgbClr val="FFFFFF"/>
                </a:solidFill>
              </a:rPr>
              <a:t>吹口琴</a:t>
            </a:r>
            <a:endParaRPr lang="zh-CN" altLang="en-US" sz="1200" b="1" dirty="0">
              <a:solidFill>
                <a:srgbClr val="FFFFFF"/>
              </a:solidFill>
            </a:endParaRPr>
          </a:p>
          <a:p>
            <a:pPr marL="171450" indent="-17145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200" b="1" dirty="0">
                <a:solidFill>
                  <a:srgbClr val="FFFFFF"/>
                </a:solidFill>
              </a:rPr>
              <a:t>吹口琴，找声音变化的规律，猜测口琴里面簧片可能的结构是什么样子的。</a:t>
            </a:r>
            <a:endParaRPr lang="zh-CN" altLang="en-US" sz="1200" b="1" dirty="0">
              <a:solidFill>
                <a:srgbClr val="FFFFFF"/>
              </a:solidFill>
            </a:endParaRPr>
          </a:p>
          <a:p>
            <a:pPr marL="171450" indent="-17145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200" b="1" dirty="0">
                <a:solidFill>
                  <a:srgbClr val="FFFFFF"/>
                </a:solidFill>
              </a:rPr>
              <a:t>观察口琴的结构，簧片的变化规律与你的猜测是否一致？能否形成判断</a:t>
            </a:r>
            <a:r>
              <a:rPr lang="zh-CN" altLang="en-US" sz="1200" b="1" dirty="0">
                <a:solidFill>
                  <a:srgbClr val="FFFFFF"/>
                </a:solidFill>
                <a:sym typeface="+mn-ea"/>
              </a:rPr>
              <a:t>音高变化的证据？</a:t>
            </a:r>
            <a:endParaRPr lang="zh-CN" altLang="en-US" sz="1200" dirty="0" smtClean="0">
              <a:solidFill>
                <a:schemeClr val="bg1"/>
              </a:solidFill>
              <a:sym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 flipV="1">
            <a:off x="4585970" y="619760"/>
            <a:ext cx="3834765" cy="15240"/>
          </a:xfrm>
          <a:prstGeom prst="line">
            <a:avLst/>
          </a:prstGeom>
          <a:ln>
            <a:solidFill>
              <a:schemeClr val="tx2"/>
            </a:solidFill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381635" y="3323590"/>
            <a:ext cx="2720340" cy="14198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90000"/>
              </a:lnSpc>
            </a:pPr>
            <a:r>
              <a:rPr lang="zh-CN" altLang="en-US" sz="1200"/>
              <a:t>【探索】</a:t>
            </a:r>
            <a:r>
              <a:rPr lang="en-US" altLang="zh-CN" sz="1200"/>
              <a:t>1-2</a:t>
            </a:r>
            <a:r>
              <a:rPr lang="zh-CN" altLang="en-US" sz="1200"/>
              <a:t>的实验，不是简单的敲击比较，需要引导学生对研究的问题做深层次思考，如：</a:t>
            </a:r>
            <a:endParaRPr lang="zh-CN" altLang="en-US" sz="1200"/>
          </a:p>
          <a:p>
            <a:pPr marL="171450" indent="-171450">
              <a:lnSpc>
                <a:spcPct val="90000"/>
              </a:lnSpc>
              <a:buFont typeface="Wingdings" panose="05000000000000000000" charset="0"/>
              <a:buChar char="u"/>
            </a:pPr>
            <a:r>
              <a:rPr lang="zh-CN" altLang="en-US" sz="1200"/>
              <a:t>铝片琴、口琴的结构有什么特点？这些特点对音高变化可能有什么影响？</a:t>
            </a:r>
            <a:endParaRPr lang="zh-CN" altLang="en-US" sz="1200"/>
          </a:p>
          <a:p>
            <a:pPr marL="171450" indent="-171450">
              <a:lnSpc>
                <a:spcPct val="90000"/>
              </a:lnSpc>
              <a:buFont typeface="Wingdings" panose="05000000000000000000" charset="0"/>
              <a:buChar char="u"/>
            </a:pPr>
            <a:r>
              <a:rPr lang="zh-CN" altLang="en-US" sz="1200"/>
              <a:t>从物体结构与功能的关系，我们会发现声音高低变化的规律吗？</a:t>
            </a:r>
            <a:endParaRPr lang="zh-CN" altLang="en-US" sz="120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306830"/>
            <a:ext cx="2536190" cy="171259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7620" y="49530"/>
            <a:ext cx="1027430" cy="505975"/>
            <a:chOff x="0" y="-95"/>
            <a:chExt cx="1876" cy="983"/>
          </a:xfrm>
        </p:grpSpPr>
        <p:sp>
          <p:nvSpPr>
            <p:cNvPr id="69" name="矩形 68"/>
            <p:cNvSpPr/>
            <p:nvPr/>
          </p:nvSpPr>
          <p:spPr>
            <a:xfrm>
              <a:off x="0" y="775"/>
              <a:ext cx="1462" cy="1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48" name="同心圆 47"/>
            <p:cNvSpPr/>
            <p:nvPr/>
          </p:nvSpPr>
          <p:spPr>
            <a:xfrm>
              <a:off x="794" y="-95"/>
              <a:ext cx="1082" cy="982"/>
            </a:xfrm>
            <a:prstGeom prst="donut">
              <a:avLst>
                <a:gd name="adj" fmla="val 1384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400" b="1" dirty="0" smtClean="0">
                  <a:solidFill>
                    <a:schemeClr val="bg2"/>
                  </a:solidFill>
                  <a:latin typeface="+mn-ea"/>
                  <a:cs typeface="Arial Unicode MS" panose="020B0604020202020204" pitchFamily="34" charset="-122"/>
                  <a:sym typeface="+mn-ea"/>
                </a:rPr>
                <a:t>03</a:t>
              </a:r>
              <a:endParaRPr lang="en-US" altLang="zh-CN" sz="1400" b="1" dirty="0" smtClean="0">
                <a:solidFill>
                  <a:schemeClr val="bg2"/>
                </a:solidFill>
                <a:latin typeface="+mn-ea"/>
                <a:cs typeface="Arial Unicode MS" panose="020B0604020202020204" pitchFamily="34" charset="-122"/>
                <a:sym typeface="+mn-ea"/>
              </a:endParaRPr>
            </a:p>
          </p:txBody>
        </p:sp>
      </p:grpSp>
      <p:sp>
        <p:nvSpPr>
          <p:cNvPr id="17" name="TextBox 18"/>
          <p:cNvSpPr txBox="1"/>
          <p:nvPr/>
        </p:nvSpPr>
        <p:spPr>
          <a:xfrm>
            <a:off x="1020445" y="36830"/>
            <a:ext cx="3095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sym typeface="+mn-ea"/>
              </a:rPr>
              <a:t>第</a:t>
            </a:r>
            <a:r>
              <a:rPr lang="en-US" altLang="zh-CN" sz="2000" b="1" dirty="0" smtClean="0">
                <a:solidFill>
                  <a:schemeClr val="bg1"/>
                </a:solidFill>
                <a:sym typeface="+mn-ea"/>
              </a:rPr>
              <a:t>6</a:t>
            </a:r>
            <a:r>
              <a:rPr lang="zh-CN" altLang="en-US" sz="2000" b="1" dirty="0" smtClean="0">
                <a:solidFill>
                  <a:schemeClr val="bg1"/>
                </a:solidFill>
                <a:sym typeface="+mn-ea"/>
              </a:rPr>
              <a:t>课  声音的高与低（</a:t>
            </a:r>
            <a:r>
              <a:rPr lang="en-US" altLang="zh-CN" sz="2000" b="1" dirty="0" smtClean="0">
                <a:solidFill>
                  <a:schemeClr val="bg1"/>
                </a:solidFill>
                <a:sym typeface="+mn-ea"/>
              </a:rPr>
              <a:t>1</a:t>
            </a:r>
            <a:r>
              <a:rPr lang="zh-CN" altLang="en-US" sz="2000" b="1" dirty="0" smtClean="0">
                <a:solidFill>
                  <a:schemeClr val="bg1"/>
                </a:solidFill>
                <a:sym typeface="+mn-ea"/>
              </a:rPr>
              <a:t>）</a:t>
            </a:r>
            <a:endParaRPr lang="zh-CN" altLang="en-US" sz="2000" b="1" dirty="0" smtClean="0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/>
    </mc:Choice>
    <mc:Fallback>
      <p:transition spd="med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3" grpId="0" bldLvl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圆角矩形 12"/>
          <p:cNvSpPr/>
          <p:nvPr/>
        </p:nvSpPr>
        <p:spPr>
          <a:xfrm>
            <a:off x="4497705" y="554990"/>
            <a:ext cx="4422140" cy="4289425"/>
          </a:xfrm>
          <a:prstGeom prst="roundRect">
            <a:avLst>
              <a:gd name="adj" fmla="val 6769"/>
            </a:avLst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五边形 10"/>
          <p:cNvSpPr/>
          <p:nvPr/>
        </p:nvSpPr>
        <p:spPr>
          <a:xfrm>
            <a:off x="1019810" y="-20320"/>
            <a:ext cx="3639185" cy="645795"/>
          </a:xfrm>
          <a:prstGeom prst="homePlate">
            <a:avLst>
              <a:gd name="adj" fmla="val 3346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99390" y="3181350"/>
            <a:ext cx="335407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本课教学要点：</a:t>
            </a:r>
            <a:endParaRPr lang="zh-CN" altLang="en-US"/>
          </a:p>
          <a:p>
            <a:r>
              <a:rPr lang="en-US" altLang="zh-CN"/>
              <a:t>1.</a:t>
            </a:r>
            <a:r>
              <a:rPr lang="zh-CN" altLang="en-US"/>
              <a:t>对音高的认知是本课的难点，需要调动学生的思维，用逻辑推理的方式发现音高的变化规律。</a:t>
            </a:r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将学过的声音知识（声音的产生、传播）、技能（分析、假设、推理等）结合起来，并与认识世界的物质观相互支撑，形成正确认识声音的方法和视角。</a:t>
            </a:r>
            <a:endParaRPr lang="zh-CN" altLang="en-US"/>
          </a:p>
        </p:txBody>
      </p:sp>
      <p:sp>
        <p:nvSpPr>
          <p:cNvPr id="17" name="TextBox 18"/>
          <p:cNvSpPr txBox="1"/>
          <p:nvPr/>
        </p:nvSpPr>
        <p:spPr>
          <a:xfrm>
            <a:off x="1060450" y="49530"/>
            <a:ext cx="36391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sym typeface="+mn-ea"/>
              </a:rPr>
              <a:t>第</a:t>
            </a:r>
            <a:r>
              <a:rPr lang="en-US" altLang="zh-CN" sz="2000" b="1" dirty="0" smtClean="0">
                <a:solidFill>
                  <a:schemeClr val="bg1"/>
                </a:solidFill>
                <a:sym typeface="+mn-ea"/>
              </a:rPr>
              <a:t>6</a:t>
            </a:r>
            <a:r>
              <a:rPr lang="zh-CN" altLang="en-US" sz="2000" b="1" dirty="0" smtClean="0">
                <a:solidFill>
                  <a:schemeClr val="bg1"/>
                </a:solidFill>
                <a:sym typeface="+mn-ea"/>
              </a:rPr>
              <a:t>课  声音的高与低（</a:t>
            </a:r>
            <a:r>
              <a:rPr lang="en-US" altLang="zh-CN" sz="2000" b="1" dirty="0" smtClean="0">
                <a:solidFill>
                  <a:schemeClr val="bg1"/>
                </a:solidFill>
                <a:sym typeface="+mn-ea"/>
              </a:rPr>
              <a:t>2</a:t>
            </a:r>
            <a:r>
              <a:rPr lang="zh-CN" altLang="en-US" sz="2000" b="1" dirty="0" smtClean="0">
                <a:solidFill>
                  <a:schemeClr val="bg1"/>
                </a:solidFill>
                <a:sym typeface="+mn-ea"/>
              </a:rPr>
              <a:t>）</a:t>
            </a:r>
            <a:endParaRPr lang="zh-CN" altLang="en-US" sz="2000" b="1" dirty="0" smtClean="0">
              <a:solidFill>
                <a:schemeClr val="bg1"/>
              </a:solidFill>
              <a:sym typeface="+mn-ea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699635" y="800735"/>
            <a:ext cx="4098925" cy="3797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FFFFFF"/>
                </a:solidFill>
              </a:rPr>
              <a:t>【</a:t>
            </a:r>
            <a:r>
              <a:rPr lang="zh-CN" altLang="zh-CN" sz="1200" b="1" dirty="0">
                <a:solidFill>
                  <a:srgbClr val="FFFFFF"/>
                </a:solidFill>
              </a:rPr>
              <a:t>探索】</a:t>
            </a:r>
            <a:endParaRPr lang="zh-CN" altLang="zh-CN" sz="1200" b="1" dirty="0">
              <a:solidFill>
                <a:srgbClr val="FFFFFF"/>
              </a:solidFill>
            </a:endParaRPr>
          </a:p>
          <a:p>
            <a:pPr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 dirty="0" smtClean="0">
                <a:solidFill>
                  <a:srgbClr val="FFFFFF"/>
                </a:solidFill>
                <a:sym typeface="+mn-ea"/>
              </a:rPr>
              <a:t>3.</a:t>
            </a:r>
            <a:r>
              <a:rPr lang="zh-CN" altLang="en-US" sz="1200" b="1" dirty="0" smtClean="0">
                <a:solidFill>
                  <a:srgbClr val="FFFFFF"/>
                </a:solidFill>
                <a:sym typeface="+mn-ea"/>
              </a:rPr>
              <a:t>钢尺振动快慢与音高的关系实验</a:t>
            </a:r>
            <a:endParaRPr lang="zh-CN" altLang="en-US" sz="1200" b="1" dirty="0" smtClean="0">
              <a:solidFill>
                <a:srgbClr val="FFFFFF"/>
              </a:solidFill>
              <a:sym typeface="+mn-ea"/>
            </a:endParaRPr>
          </a:p>
          <a:p>
            <a:pPr marL="171450" indent="-171450">
              <a:lnSpc>
                <a:spcPct val="120000"/>
              </a:lnSpc>
              <a:buFont typeface="Wingdings" panose="05000000000000000000" charset="0"/>
              <a:buChar char="u"/>
            </a:pPr>
            <a:r>
              <a:rPr lang="zh-CN" altLang="en-US" sz="1200" b="1" dirty="0" smtClean="0">
                <a:solidFill>
                  <a:srgbClr val="FFFFFF"/>
                </a:solidFill>
                <a:sym typeface="+mn-ea"/>
              </a:rPr>
              <a:t>这是本课的核心实验，是建立音高与振动频率关系的唯一实验。教学中需要放慢速度，让学生真正发现二者之间的关系。</a:t>
            </a:r>
            <a:endParaRPr lang="zh-CN" altLang="en-US" sz="1200" b="1" dirty="0" smtClean="0">
              <a:solidFill>
                <a:srgbClr val="FFFFFF"/>
              </a:solidFill>
              <a:sym typeface="+mn-ea"/>
            </a:endParaRPr>
          </a:p>
          <a:p>
            <a:pPr marL="171450" indent="-171450">
              <a:lnSpc>
                <a:spcPct val="120000"/>
              </a:lnSpc>
              <a:buFont typeface="Wingdings" panose="05000000000000000000" charset="0"/>
              <a:buChar char="u"/>
            </a:pPr>
            <a:r>
              <a:rPr lang="zh-CN" altLang="en-US" sz="1200" b="1" dirty="0" smtClean="0">
                <a:solidFill>
                  <a:srgbClr val="FFFFFF"/>
                </a:solidFill>
                <a:sym typeface="+mn-ea"/>
              </a:rPr>
              <a:t>频率一词可用振动快慢来描述，学生能定性解释即可。</a:t>
            </a:r>
            <a:endParaRPr lang="zh-CN" altLang="en-US" sz="1200" b="1" dirty="0" smtClean="0">
              <a:solidFill>
                <a:srgbClr val="FFFFFF"/>
              </a:solidFill>
              <a:sym typeface="+mn-ea"/>
            </a:endParaRPr>
          </a:p>
          <a:p>
            <a:pPr marL="171450" indent="-171450">
              <a:lnSpc>
                <a:spcPct val="120000"/>
              </a:lnSpc>
              <a:buFont typeface="Wingdings" panose="05000000000000000000" charset="0"/>
              <a:buChar char="u"/>
            </a:pPr>
            <a:r>
              <a:rPr lang="zh-CN" altLang="en-US" sz="1200" b="1" dirty="0" smtClean="0">
                <a:solidFill>
                  <a:srgbClr val="FFFFFF"/>
                </a:solidFill>
                <a:sym typeface="+mn-ea"/>
              </a:rPr>
              <a:t>图中提供的方法（钢尺伸出桌面长度、依次实验、重复</a:t>
            </a:r>
            <a:r>
              <a:rPr lang="en-US" altLang="zh-CN" sz="1200" b="1" dirty="0" smtClean="0">
                <a:solidFill>
                  <a:srgbClr val="FFFFFF"/>
                </a:solidFill>
                <a:sym typeface="+mn-ea"/>
              </a:rPr>
              <a:t>3</a:t>
            </a:r>
            <a:r>
              <a:rPr lang="zh-CN" altLang="en-US" sz="1200" b="1" dirty="0" smtClean="0">
                <a:solidFill>
                  <a:srgbClr val="FFFFFF"/>
                </a:solidFill>
                <a:sym typeface="+mn-ea"/>
              </a:rPr>
              <a:t>次，以及柱形图中的数据）都</a:t>
            </a:r>
            <a:r>
              <a:rPr lang="zh-CN" altLang="en-US" sz="1200" b="1" dirty="0" smtClean="0">
                <a:solidFill>
                  <a:srgbClr val="FFFFFF"/>
                </a:solidFill>
                <a:sym typeface="+mn-ea"/>
              </a:rPr>
              <a:t>是为了将振动可视化，教学中可做微调，但是这个过程不能忽略。</a:t>
            </a:r>
            <a:endParaRPr lang="zh-CN" altLang="en-US" sz="1200" b="1" dirty="0" smtClean="0">
              <a:solidFill>
                <a:srgbClr val="FFFFFF"/>
              </a:solidFill>
              <a:sym typeface="+mn-ea"/>
            </a:endParaRPr>
          </a:p>
          <a:p>
            <a:pPr marL="171450" indent="-171450">
              <a:lnSpc>
                <a:spcPct val="120000"/>
              </a:lnSpc>
              <a:buFont typeface="Wingdings" panose="05000000000000000000" charset="0"/>
              <a:buChar char="u"/>
            </a:pPr>
            <a:r>
              <a:rPr lang="zh-CN" altLang="en-US" sz="1200" b="1" dirty="0" smtClean="0">
                <a:solidFill>
                  <a:srgbClr val="FFFFFF"/>
                </a:solidFill>
                <a:sym typeface="+mn-ea"/>
              </a:rPr>
              <a:t>整个活动，从</a:t>
            </a:r>
            <a:r>
              <a:rPr lang="en-US" altLang="zh-CN" sz="1200" b="1" dirty="0" smtClean="0">
                <a:solidFill>
                  <a:srgbClr val="FFFFFF"/>
                </a:solidFill>
                <a:sym typeface="+mn-ea"/>
              </a:rPr>
              <a:t>”</a:t>
            </a:r>
            <a:r>
              <a:rPr lang="zh-CN" altLang="en-US" sz="1200" b="1" dirty="0" smtClean="0">
                <a:solidFill>
                  <a:srgbClr val="FFFFFF"/>
                </a:solidFill>
                <a:sym typeface="+mn-ea"/>
              </a:rPr>
              <a:t>设计</a:t>
            </a:r>
            <a:r>
              <a:rPr lang="en-US" altLang="zh-CN" sz="1200" b="1" dirty="0" smtClean="0">
                <a:solidFill>
                  <a:srgbClr val="FFFFFF"/>
                </a:solidFill>
                <a:sym typeface="+mn-ea"/>
              </a:rPr>
              <a:t>——</a:t>
            </a:r>
            <a:r>
              <a:rPr lang="zh-CN" altLang="en-US" sz="1200" b="1" dirty="0" smtClean="0">
                <a:solidFill>
                  <a:srgbClr val="FFFFFF"/>
                </a:solidFill>
                <a:sym typeface="+mn-ea"/>
              </a:rPr>
              <a:t>观察</a:t>
            </a:r>
            <a:r>
              <a:rPr lang="en-US" altLang="zh-CN" sz="1200" b="1" dirty="0" smtClean="0">
                <a:solidFill>
                  <a:srgbClr val="FFFFFF"/>
                </a:solidFill>
                <a:sym typeface="+mn-ea"/>
              </a:rPr>
              <a:t>——</a:t>
            </a:r>
            <a:r>
              <a:rPr lang="zh-CN" altLang="en-US" sz="1200" b="1" dirty="0" smtClean="0">
                <a:solidFill>
                  <a:srgbClr val="FFFFFF"/>
                </a:solidFill>
                <a:sym typeface="+mn-ea"/>
              </a:rPr>
              <a:t>记录</a:t>
            </a:r>
            <a:r>
              <a:rPr lang="en-US" altLang="zh-CN" sz="1200" b="1" dirty="0" smtClean="0">
                <a:solidFill>
                  <a:srgbClr val="FFFFFF"/>
                </a:solidFill>
                <a:sym typeface="+mn-ea"/>
              </a:rPr>
              <a:t>——</a:t>
            </a:r>
            <a:r>
              <a:rPr lang="zh-CN" altLang="en-US" sz="1200" b="1" dirty="0" smtClean="0">
                <a:solidFill>
                  <a:srgbClr val="FFFFFF"/>
                </a:solidFill>
                <a:sym typeface="+mn-ea"/>
              </a:rPr>
              <a:t>柱形图</a:t>
            </a:r>
            <a:r>
              <a:rPr lang="en-US" altLang="zh-CN" sz="1200" b="1" dirty="0" smtClean="0">
                <a:solidFill>
                  <a:srgbClr val="FFFFFF"/>
                </a:solidFill>
                <a:sym typeface="+mn-ea"/>
              </a:rPr>
              <a:t>——</a:t>
            </a:r>
            <a:r>
              <a:rPr lang="zh-CN" altLang="en-US" sz="1200" b="1" dirty="0" smtClean="0">
                <a:solidFill>
                  <a:srgbClr val="FFFFFF"/>
                </a:solidFill>
                <a:sym typeface="+mn-ea"/>
              </a:rPr>
              <a:t>结论</a:t>
            </a:r>
            <a:r>
              <a:rPr lang="en-US" altLang="zh-CN" sz="1200" b="1" dirty="0" smtClean="0">
                <a:solidFill>
                  <a:srgbClr val="FFFFFF"/>
                </a:solidFill>
                <a:sym typeface="+mn-ea"/>
              </a:rPr>
              <a:t>“</a:t>
            </a:r>
            <a:r>
              <a:rPr lang="zh-CN" altLang="en-US" sz="1200" b="1" dirty="0" smtClean="0">
                <a:solidFill>
                  <a:srgbClr val="FFFFFF"/>
                </a:solidFill>
                <a:sym typeface="+mn-ea"/>
              </a:rPr>
              <a:t>是对所学知识和探究能力的考验，也渗透了学习科学、理解科学的一般方法。</a:t>
            </a:r>
            <a:endParaRPr lang="zh-CN" altLang="en-US" sz="1200" b="1" dirty="0" smtClean="0">
              <a:solidFill>
                <a:srgbClr val="FFFFFF"/>
              </a:solidFill>
              <a:sym typeface="+mn-ea"/>
            </a:endParaRPr>
          </a:p>
          <a:p>
            <a:pPr indent="0">
              <a:lnSpc>
                <a:spcPct val="120000"/>
              </a:lnSpc>
              <a:buFont typeface="Wingdings" panose="05000000000000000000" charset="0"/>
              <a:buNone/>
            </a:pPr>
            <a:r>
              <a:rPr lang="zh-CN" altLang="en-US" sz="1200" b="1" dirty="0" smtClean="0">
                <a:solidFill>
                  <a:srgbClr val="FFFFFF"/>
                </a:solidFill>
                <a:sym typeface="+mn-ea"/>
              </a:rPr>
              <a:t>【研讨】</a:t>
            </a:r>
            <a:endParaRPr lang="zh-CN" altLang="en-US" sz="1200" b="1" dirty="0" smtClean="0">
              <a:solidFill>
                <a:srgbClr val="FFFFFF"/>
              </a:solidFill>
              <a:sym typeface="+mn-ea"/>
            </a:endParaRPr>
          </a:p>
          <a:p>
            <a:pPr indent="0">
              <a:lnSpc>
                <a:spcPct val="120000"/>
              </a:lnSpc>
              <a:buFont typeface="Wingdings" panose="05000000000000000000" charset="0"/>
              <a:buNone/>
            </a:pPr>
            <a:r>
              <a:rPr lang="en-US" altLang="zh-CN" sz="1200" b="1" dirty="0" smtClean="0">
                <a:solidFill>
                  <a:srgbClr val="FFFFFF"/>
                </a:solidFill>
                <a:sym typeface="+mn-ea"/>
              </a:rPr>
              <a:t>1.</a:t>
            </a:r>
            <a:r>
              <a:rPr lang="zh-CN" altLang="en-US" sz="1200" b="1" dirty="0" smtClean="0">
                <a:solidFill>
                  <a:srgbClr val="FFFFFF"/>
                </a:solidFill>
                <a:sym typeface="+mn-ea"/>
              </a:rPr>
              <a:t>承接【探索】</a:t>
            </a:r>
            <a:r>
              <a:rPr lang="en-US" altLang="zh-CN" sz="1200" b="1" dirty="0" smtClean="0">
                <a:solidFill>
                  <a:srgbClr val="FFFFFF"/>
                </a:solidFill>
                <a:sym typeface="+mn-ea"/>
              </a:rPr>
              <a:t>3</a:t>
            </a:r>
            <a:r>
              <a:rPr lang="zh-CN" altLang="en-US" sz="1200" b="1" dirty="0" smtClean="0">
                <a:solidFill>
                  <a:srgbClr val="FFFFFF"/>
                </a:solidFill>
                <a:sym typeface="+mn-ea"/>
              </a:rPr>
              <a:t>，是建构概念的关键所在。</a:t>
            </a:r>
            <a:endParaRPr lang="zh-CN" altLang="en-US" sz="1200" b="1" dirty="0" smtClean="0">
              <a:solidFill>
                <a:srgbClr val="FFFFFF"/>
              </a:solidFill>
              <a:sym typeface="+mn-ea"/>
            </a:endParaRPr>
          </a:p>
          <a:p>
            <a:pPr indent="0">
              <a:lnSpc>
                <a:spcPct val="120000"/>
              </a:lnSpc>
              <a:buFont typeface="Wingdings" panose="05000000000000000000" charset="0"/>
              <a:buNone/>
            </a:pPr>
            <a:r>
              <a:rPr lang="en-US" altLang="zh-CN" sz="1200" b="1" dirty="0" smtClean="0">
                <a:solidFill>
                  <a:srgbClr val="FFFFFF"/>
                </a:solidFill>
                <a:sym typeface="+mn-ea"/>
              </a:rPr>
              <a:t>2.</a:t>
            </a:r>
            <a:r>
              <a:rPr lang="zh-CN" altLang="en-US" sz="1200" b="1" dirty="0" smtClean="0">
                <a:solidFill>
                  <a:srgbClr val="FFFFFF"/>
                </a:solidFill>
                <a:sym typeface="+mn-ea"/>
              </a:rPr>
              <a:t>可</a:t>
            </a:r>
            <a:r>
              <a:rPr lang="zh-CN" altLang="en-US" sz="1200" b="1" dirty="0" smtClean="0">
                <a:solidFill>
                  <a:srgbClr val="FFFFFF"/>
                </a:solidFill>
                <a:sym typeface="+mn-ea"/>
              </a:rPr>
              <a:t>与【研讨】</a:t>
            </a:r>
            <a:r>
              <a:rPr lang="en-US" altLang="zh-CN" sz="1200" b="1" dirty="0" smtClean="0">
                <a:solidFill>
                  <a:srgbClr val="FFFFFF"/>
                </a:solidFill>
                <a:sym typeface="+mn-ea"/>
              </a:rPr>
              <a:t>1</a:t>
            </a:r>
            <a:r>
              <a:rPr lang="zh-CN" altLang="en-US" sz="1200" b="1" dirty="0" smtClean="0">
                <a:solidFill>
                  <a:srgbClr val="FFFFFF"/>
                </a:solidFill>
                <a:sym typeface="+mn-ea"/>
              </a:rPr>
              <a:t>结合起来，形成音高的规律性变化。</a:t>
            </a:r>
            <a:endParaRPr lang="zh-CN" altLang="en-US" sz="1200" b="1" dirty="0" smtClean="0">
              <a:solidFill>
                <a:srgbClr val="FFFFFF"/>
              </a:solidFill>
              <a:sym typeface="+mn-ea"/>
            </a:endParaRPr>
          </a:p>
          <a:p>
            <a:pPr indent="0">
              <a:lnSpc>
                <a:spcPct val="120000"/>
              </a:lnSpc>
              <a:buFont typeface="Wingdings" panose="05000000000000000000" charset="0"/>
              <a:buNone/>
            </a:pPr>
            <a:r>
              <a:rPr lang="en-US" altLang="zh-CN" sz="1200" b="1" dirty="0" smtClean="0">
                <a:solidFill>
                  <a:srgbClr val="FFFFFF"/>
                </a:solidFill>
                <a:sym typeface="+mn-ea"/>
              </a:rPr>
              <a:t>3.</a:t>
            </a:r>
            <a:r>
              <a:rPr lang="zh-CN" altLang="en-US" sz="1200" b="1" dirty="0" smtClean="0">
                <a:solidFill>
                  <a:srgbClr val="FFFFFF"/>
                </a:solidFill>
                <a:sym typeface="+mn-ea"/>
              </a:rPr>
              <a:t>根据给出的图片，推测这些物体音高的变化规律是什么，只是归纳推理，不需要检验。</a:t>
            </a:r>
            <a:endParaRPr lang="zh-CN" altLang="en-US" sz="1200" b="1" dirty="0" smtClean="0">
              <a:solidFill>
                <a:srgbClr val="FFFFFF"/>
              </a:solidFill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900" y="836295"/>
            <a:ext cx="2497455" cy="2101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5255" y="836295"/>
            <a:ext cx="1779905" cy="243395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-7620" y="49530"/>
            <a:ext cx="1027430" cy="505975"/>
            <a:chOff x="0" y="-95"/>
            <a:chExt cx="1876" cy="983"/>
          </a:xfrm>
        </p:grpSpPr>
        <p:sp>
          <p:nvSpPr>
            <p:cNvPr id="69" name="矩形 68"/>
            <p:cNvSpPr/>
            <p:nvPr/>
          </p:nvSpPr>
          <p:spPr>
            <a:xfrm>
              <a:off x="0" y="775"/>
              <a:ext cx="1462" cy="1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48" name="同心圆 47"/>
            <p:cNvSpPr/>
            <p:nvPr/>
          </p:nvSpPr>
          <p:spPr>
            <a:xfrm>
              <a:off x="794" y="-95"/>
              <a:ext cx="1082" cy="982"/>
            </a:xfrm>
            <a:prstGeom prst="donut">
              <a:avLst>
                <a:gd name="adj" fmla="val 1384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400" b="1" dirty="0" smtClean="0">
                  <a:solidFill>
                    <a:schemeClr val="bg2"/>
                  </a:solidFill>
                  <a:latin typeface="+mn-ea"/>
                  <a:cs typeface="Arial Unicode MS" panose="020B0604020202020204" pitchFamily="34" charset="-122"/>
                  <a:sym typeface="+mn-ea"/>
                </a:rPr>
                <a:t>03</a:t>
              </a:r>
              <a:endParaRPr lang="en-US" altLang="zh-CN" sz="1400" b="1" dirty="0" smtClean="0">
                <a:solidFill>
                  <a:schemeClr val="bg2"/>
                </a:solidFill>
                <a:latin typeface="+mn-ea"/>
                <a:cs typeface="Arial Unicode MS" panose="020B0604020202020204" pitchFamily="3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3" grpId="0" bldLvl="0" animBg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5005" y="0"/>
            <a:ext cx="2328545" cy="3239770"/>
          </a:xfrm>
          <a:prstGeom prst="rect">
            <a:avLst/>
          </a:prstGeom>
        </p:spPr>
      </p:pic>
      <p:sp>
        <p:nvSpPr>
          <p:cNvPr id="11" name="五边形 10"/>
          <p:cNvSpPr/>
          <p:nvPr/>
        </p:nvSpPr>
        <p:spPr>
          <a:xfrm>
            <a:off x="1019810" y="1905"/>
            <a:ext cx="3900805" cy="645795"/>
          </a:xfrm>
          <a:prstGeom prst="homePlate">
            <a:avLst>
              <a:gd name="adj" fmla="val 3346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TextBox 18"/>
          <p:cNvSpPr txBox="1"/>
          <p:nvPr/>
        </p:nvSpPr>
        <p:spPr>
          <a:xfrm>
            <a:off x="1019810" y="94615"/>
            <a:ext cx="38563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sym typeface="+mn-ea"/>
              </a:rPr>
              <a:t>第</a:t>
            </a:r>
            <a:r>
              <a:rPr lang="en-US" altLang="zh-CN" sz="2000" b="1" dirty="0" smtClean="0">
                <a:solidFill>
                  <a:schemeClr val="bg1"/>
                </a:solidFill>
                <a:sym typeface="+mn-ea"/>
              </a:rPr>
              <a:t>7</a:t>
            </a:r>
            <a:r>
              <a:rPr lang="zh-CN" altLang="en-US" sz="2000" b="1" dirty="0" smtClean="0">
                <a:solidFill>
                  <a:schemeClr val="bg1"/>
                </a:solidFill>
                <a:sym typeface="+mn-ea"/>
              </a:rPr>
              <a:t>课  让弦发出高低不同的声音</a:t>
            </a:r>
            <a:endParaRPr lang="zh-CN" altLang="en-US" sz="2000" b="1" dirty="0" smtClean="0">
              <a:solidFill>
                <a:schemeClr val="bg1"/>
              </a:solidFill>
              <a:sym typeface="+mn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77495" y="854075"/>
            <a:ext cx="3994785" cy="3794760"/>
          </a:xfrm>
          <a:prstGeom prst="roundRect">
            <a:avLst>
              <a:gd name="adj" fmla="val 6769"/>
            </a:avLst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TextBox 14"/>
          <p:cNvSpPr txBox="1"/>
          <p:nvPr/>
        </p:nvSpPr>
        <p:spPr>
          <a:xfrm>
            <a:off x="401320" y="940435"/>
            <a:ext cx="3724275" cy="38385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rgbClr val="FFFFFF"/>
                </a:solidFill>
              </a:rPr>
              <a:t>     </a:t>
            </a:r>
            <a:r>
              <a:rPr lang="zh-CN" altLang="en-US" sz="1200" b="1" dirty="0">
                <a:solidFill>
                  <a:srgbClr val="FFFFFF"/>
                </a:solidFill>
              </a:rPr>
              <a:t>声音问题的研究比较抽象，振动不容易被观察、振幅不容易被区分、频率更难可视化</a:t>
            </a:r>
            <a:r>
              <a:rPr lang="en-US" altLang="zh-CN" sz="1200" b="1" dirty="0">
                <a:solidFill>
                  <a:srgbClr val="FFFFFF"/>
                </a:solidFill>
              </a:rPr>
              <a:t>……</a:t>
            </a:r>
            <a:endParaRPr lang="en-US" altLang="zh-CN" sz="1200" b="1" dirty="0">
              <a:solidFill>
                <a:srgbClr val="FFFFFF"/>
              </a:solidFill>
            </a:endParaRPr>
          </a:p>
          <a:p>
            <a:pPr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rgbClr val="FFFFFF"/>
                </a:solidFill>
              </a:rPr>
              <a:t>      橡皮筋和弦都是干扰比较少的研究材料。在研究橡皮筋的基础上，再来研究弦，相对容易。</a:t>
            </a:r>
            <a:endParaRPr lang="zh-CN" altLang="en-US" sz="1200" b="1" dirty="0">
              <a:solidFill>
                <a:srgbClr val="FFFFFF"/>
              </a:solidFill>
            </a:endParaRPr>
          </a:p>
          <a:p>
            <a:pPr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rgbClr val="FFFFFF"/>
                </a:solidFill>
              </a:rPr>
              <a:t>【聚焦】</a:t>
            </a:r>
            <a:endParaRPr lang="zh-CN" altLang="zh-CN" sz="1200" b="1" dirty="0">
              <a:solidFill>
                <a:srgbClr val="FFFFFF"/>
              </a:solidFill>
            </a:endParaRPr>
          </a:p>
          <a:p>
            <a:pPr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1200" b="1" dirty="0" smtClean="0">
                <a:solidFill>
                  <a:srgbClr val="FFFFFF"/>
                </a:solidFill>
                <a:sym typeface="+mn-ea"/>
              </a:rPr>
              <a:t>弦的音高与哪些因素有关？</a:t>
            </a:r>
            <a:endParaRPr lang="zh-CN" altLang="en-US" sz="1200" b="1" dirty="0" smtClean="0">
              <a:solidFill>
                <a:srgbClr val="FFFFFF"/>
              </a:solidFill>
              <a:sym typeface="+mn-ea"/>
            </a:endParaRPr>
          </a:p>
          <a:p>
            <a:pPr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1200" b="1" dirty="0" smtClean="0">
                <a:solidFill>
                  <a:srgbClr val="FFFFFF"/>
                </a:solidFill>
                <a:sym typeface="+mn-ea"/>
              </a:rPr>
              <a:t>【探索】</a:t>
            </a:r>
            <a:endParaRPr lang="zh-CN" altLang="en-US" sz="1200" b="1" dirty="0" smtClean="0">
              <a:solidFill>
                <a:srgbClr val="FFFFFF"/>
              </a:solidFill>
              <a:sym typeface="+mn-ea"/>
            </a:endParaRPr>
          </a:p>
          <a:p>
            <a:pPr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1200" b="1" dirty="0" smtClean="0">
                <a:solidFill>
                  <a:srgbClr val="FFFFFF"/>
                </a:solidFill>
                <a:sym typeface="+mn-ea"/>
              </a:rPr>
              <a:t>本课可以看成是一个项目研究，用</a:t>
            </a:r>
            <a:r>
              <a:rPr lang="en-US" altLang="zh-CN" sz="1200" b="1" dirty="0" smtClean="0">
                <a:solidFill>
                  <a:srgbClr val="FFFFFF"/>
                </a:solidFill>
                <a:sym typeface="+mn-ea"/>
              </a:rPr>
              <a:t>STEM</a:t>
            </a:r>
            <a:r>
              <a:rPr lang="zh-CN" altLang="en-US" sz="1200" b="1" dirty="0" smtClean="0">
                <a:solidFill>
                  <a:srgbClr val="FFFFFF"/>
                </a:solidFill>
                <a:sym typeface="+mn-ea"/>
              </a:rPr>
              <a:t>学习方式可丰富学习内涵。需要说明和解释：</a:t>
            </a:r>
            <a:endParaRPr lang="zh-CN" altLang="en-US" sz="1200" b="1" dirty="0" smtClean="0">
              <a:solidFill>
                <a:srgbClr val="FFFFFF"/>
              </a:solidFill>
              <a:sym typeface="+mn-ea"/>
            </a:endParaRPr>
          </a:p>
          <a:p>
            <a:pPr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1200" b="1" dirty="0" smtClean="0">
                <a:solidFill>
                  <a:srgbClr val="FFFFFF"/>
                </a:solidFill>
                <a:sym typeface="+mn-ea"/>
              </a:rPr>
              <a:t>1.</a:t>
            </a:r>
            <a:r>
              <a:rPr lang="zh-CN" altLang="en-US" sz="1200" b="1" dirty="0" smtClean="0">
                <a:solidFill>
                  <a:srgbClr val="FFFFFF"/>
                </a:solidFill>
                <a:sym typeface="+mn-ea"/>
              </a:rPr>
              <a:t>要</a:t>
            </a:r>
            <a:r>
              <a:rPr lang="zh-CN" sz="1200" b="1">
                <a:solidFill>
                  <a:schemeClr val="bg1"/>
                </a:solidFill>
                <a:cs typeface="楷体_GB2312" panose="02010609030101010101" charset="-122"/>
                <a:sym typeface="+mn-ea"/>
              </a:rPr>
              <a:t>让每个人都清楚要解决问题是</a:t>
            </a:r>
            <a:r>
              <a:rPr lang="zh-CN" sz="1200" b="1">
                <a:solidFill>
                  <a:schemeClr val="bg1"/>
                </a:solidFill>
                <a:cs typeface="楷体_GB2312" panose="02010609030101010101" charset="-122"/>
                <a:sym typeface="+mn-ea"/>
              </a:rPr>
              <a:t>什么</a:t>
            </a:r>
            <a:r>
              <a:rPr lang="zh-CN" sz="1200" b="1">
                <a:solidFill>
                  <a:schemeClr val="bg1"/>
                </a:solidFill>
                <a:cs typeface="楷体_GB2312" panose="02010609030101010101" charset="-122"/>
                <a:sym typeface="+mn-ea"/>
              </a:rPr>
              <a:t>。</a:t>
            </a:r>
            <a:endParaRPr lang="zh-CN" sz="1200" b="1">
              <a:solidFill>
                <a:schemeClr val="bg1"/>
              </a:solidFill>
              <a:cs typeface="楷体_GB2312" panose="02010609030101010101" charset="-122"/>
              <a:sym typeface="+mn-ea"/>
            </a:endParaRPr>
          </a:p>
          <a:p>
            <a:pPr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chemeClr val="bg1"/>
                </a:solidFill>
                <a:cs typeface="楷体_GB2312" panose="02010609030101010101" charset="-122"/>
                <a:sym typeface="+mn-ea"/>
              </a:rPr>
              <a:t>2.</a:t>
            </a:r>
            <a:r>
              <a:rPr lang="zh-CN" altLang="en-US" sz="1200" b="1">
                <a:solidFill>
                  <a:schemeClr val="bg1"/>
                </a:solidFill>
                <a:cs typeface="楷体_GB2312" panose="02010609030101010101" charset="-122"/>
                <a:sym typeface="+mn-ea"/>
              </a:rPr>
              <a:t>活动手册中的记录表只是推测有哪些因素</a:t>
            </a:r>
            <a:r>
              <a:rPr lang="zh-CN" sz="1200" b="1">
                <a:solidFill>
                  <a:schemeClr val="bg1"/>
                </a:solidFill>
                <a:cs typeface="楷体_GB2312" panose="02010609030101010101" charset="-122"/>
                <a:sym typeface="+mn-ea"/>
              </a:rPr>
              <a:t>可能会影响弦的音高和音高变化的规律。</a:t>
            </a:r>
            <a:endParaRPr lang="en-US" sz="1200" b="1">
              <a:solidFill>
                <a:schemeClr val="bg1"/>
              </a:solidFill>
              <a:sym typeface="+mn-ea"/>
            </a:endParaRPr>
          </a:p>
          <a:p>
            <a:pPr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1200" b="1" dirty="0" smtClean="0">
                <a:solidFill>
                  <a:srgbClr val="FFFFFF"/>
                </a:solidFill>
                <a:sym typeface="+mn-ea"/>
              </a:rPr>
              <a:t>3.</a:t>
            </a:r>
            <a:r>
              <a:rPr lang="zh-CN" altLang="en-US" sz="1200" b="1" dirty="0" smtClean="0">
                <a:solidFill>
                  <a:srgbClr val="FFFFFF"/>
                </a:solidFill>
                <a:sym typeface="+mn-ea"/>
              </a:rPr>
              <a:t>这是一种特殊的学习方式，【探索】和【研讨】是整合在一起的，不受教材体例的限定。</a:t>
            </a:r>
            <a:endParaRPr lang="zh-CN" altLang="en-US" sz="1200" b="1" dirty="0" smtClean="0">
              <a:solidFill>
                <a:srgbClr val="FFFFFF"/>
              </a:solidFill>
              <a:sym typeface="+mn-ea"/>
            </a:endParaRPr>
          </a:p>
          <a:p>
            <a:pPr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200" b="1" dirty="0" smtClean="0">
              <a:solidFill>
                <a:srgbClr val="FFFFFF"/>
              </a:solidFill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14185" y="62865"/>
            <a:ext cx="2205355" cy="3255010"/>
          </a:xfrm>
          <a:prstGeom prst="rect">
            <a:avLst/>
          </a:prstGeom>
        </p:spPr>
      </p:pic>
      <p:sp>
        <p:nvSpPr>
          <p:cNvPr id="19" name="圆角矩形 18"/>
          <p:cNvSpPr/>
          <p:nvPr/>
        </p:nvSpPr>
        <p:spPr>
          <a:xfrm>
            <a:off x="5774690" y="3318510"/>
            <a:ext cx="3067685" cy="1761490"/>
          </a:xfrm>
          <a:prstGeom prst="roundRect">
            <a:avLst>
              <a:gd name="adj" fmla="val 6769"/>
            </a:avLst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>
              <a:lnSpc>
                <a:spcPct val="120000"/>
              </a:lnSpc>
              <a:buFont typeface="Wingdings" panose="05000000000000000000" charset="0"/>
              <a:buNone/>
            </a:pPr>
            <a:r>
              <a:rPr lang="en-US" altLang="zh-CN" sz="1200" b="1" dirty="0" smtClean="0">
                <a:solidFill>
                  <a:srgbClr val="FFFFFF"/>
                </a:solidFill>
                <a:sym typeface="+mn-ea"/>
              </a:rPr>
              <a:t>      </a:t>
            </a:r>
            <a:r>
              <a:rPr lang="zh-CN" altLang="en-US" sz="1200" b="1" dirty="0" smtClean="0">
                <a:solidFill>
                  <a:srgbClr val="FFFFFF"/>
                </a:solidFill>
                <a:sym typeface="+mn-ea"/>
              </a:rPr>
              <a:t>在</a:t>
            </a:r>
            <a:r>
              <a:rPr lang="en-US" altLang="zh-CN" sz="1200" b="1" dirty="0" smtClean="0">
                <a:solidFill>
                  <a:srgbClr val="FFFFFF"/>
                </a:solidFill>
                <a:sym typeface="+mn-ea"/>
              </a:rPr>
              <a:t>“</a:t>
            </a:r>
            <a:r>
              <a:rPr lang="zh-CN" altLang="en-US" sz="1200" b="1" dirty="0" smtClean="0">
                <a:solidFill>
                  <a:srgbClr val="FFFFFF"/>
                </a:solidFill>
                <a:sym typeface="+mn-ea"/>
              </a:rPr>
              <a:t>设计能让弦的音高发生连续变化的方案</a:t>
            </a:r>
            <a:r>
              <a:rPr lang="en-US" altLang="zh-CN" sz="1200" b="1" dirty="0" smtClean="0">
                <a:solidFill>
                  <a:srgbClr val="FFFFFF"/>
                </a:solidFill>
                <a:sym typeface="+mn-ea"/>
              </a:rPr>
              <a:t>”</a:t>
            </a:r>
            <a:r>
              <a:rPr lang="zh-CN" altLang="en-US" sz="1200" b="1" dirty="0" smtClean="0">
                <a:solidFill>
                  <a:srgbClr val="FFFFFF"/>
                </a:solidFill>
                <a:sym typeface="+mn-ea"/>
              </a:rPr>
              <a:t>中，注意区分单弦和多弦的体验是不同的：</a:t>
            </a:r>
            <a:endParaRPr lang="en-US" altLang="zh-CN" sz="1200" b="1" dirty="0" smtClean="0">
              <a:solidFill>
                <a:srgbClr val="FFFFFF"/>
              </a:solidFill>
              <a:sym typeface="+mn-ea"/>
            </a:endParaRPr>
          </a:p>
          <a:p>
            <a:pPr marL="171450" indent="-171450">
              <a:lnSpc>
                <a:spcPct val="120000"/>
              </a:lnSpc>
              <a:buFont typeface="Wingdings" panose="05000000000000000000" charset="0"/>
              <a:buChar char="u"/>
            </a:pPr>
            <a:r>
              <a:rPr lang="zh-CN" altLang="en-US" sz="1200" b="1" dirty="0" smtClean="0">
                <a:solidFill>
                  <a:srgbClr val="FFFFFF"/>
                </a:solidFill>
                <a:sym typeface="+mn-ea"/>
              </a:rPr>
              <a:t>单弦：弦不动，手指连续移动；手指的位置不变，弦松紧变化。</a:t>
            </a:r>
            <a:endParaRPr lang="zh-CN" altLang="en-US" sz="1200" b="1" dirty="0" smtClean="0">
              <a:solidFill>
                <a:srgbClr val="FFFFFF"/>
              </a:solidFill>
              <a:sym typeface="+mn-ea"/>
            </a:endParaRPr>
          </a:p>
          <a:p>
            <a:pPr marL="171450" indent="-171450">
              <a:lnSpc>
                <a:spcPct val="120000"/>
              </a:lnSpc>
              <a:buFont typeface="Wingdings" panose="05000000000000000000" charset="0"/>
              <a:buChar char="u"/>
            </a:pPr>
            <a:r>
              <a:rPr lang="zh-CN" altLang="en-US" sz="1200" b="1" dirty="0" smtClean="0">
                <a:solidFill>
                  <a:srgbClr val="FFFFFF"/>
                </a:solidFill>
                <a:sym typeface="+mn-ea"/>
              </a:rPr>
              <a:t>多弦：手指在多根琴弦上连续移动。</a:t>
            </a:r>
            <a:endParaRPr lang="zh-CN" altLang="en-US" sz="1200" b="1" dirty="0" smtClean="0">
              <a:solidFill>
                <a:srgbClr val="FFFFFF"/>
              </a:solidFill>
              <a:sym typeface="+mn-ea"/>
            </a:endParaRPr>
          </a:p>
          <a:p>
            <a:pPr marL="171450" indent="-171450">
              <a:lnSpc>
                <a:spcPct val="120000"/>
              </a:lnSpc>
              <a:buFont typeface="Wingdings" panose="05000000000000000000" charset="0"/>
              <a:buChar char="u"/>
            </a:pPr>
            <a:endParaRPr lang="zh-CN" altLang="en-US" sz="1200" b="1" dirty="0" smtClean="0">
              <a:solidFill>
                <a:srgbClr val="FFFFFF"/>
              </a:solidFill>
              <a:sym typeface="+mn-ea"/>
            </a:endParaRPr>
          </a:p>
          <a:p>
            <a:pPr algn="ctr"/>
            <a:endParaRPr lang="zh-CN" altLang="en-US" sz="1200" b="1" dirty="0" smtClean="0">
              <a:solidFill>
                <a:srgbClr val="FFFFFF"/>
              </a:solidFill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8705" y="4242435"/>
            <a:ext cx="1926590" cy="83756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7620" y="49530"/>
            <a:ext cx="1027430" cy="506095"/>
            <a:chOff x="0" y="-95"/>
            <a:chExt cx="1725" cy="983"/>
          </a:xfrm>
        </p:grpSpPr>
        <p:sp>
          <p:nvSpPr>
            <p:cNvPr id="69" name="矩形 68"/>
            <p:cNvSpPr/>
            <p:nvPr/>
          </p:nvSpPr>
          <p:spPr>
            <a:xfrm>
              <a:off x="0" y="775"/>
              <a:ext cx="1462" cy="1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48" name="同心圆 47"/>
            <p:cNvSpPr/>
            <p:nvPr/>
          </p:nvSpPr>
          <p:spPr>
            <a:xfrm>
              <a:off x="761" y="-95"/>
              <a:ext cx="964" cy="982"/>
            </a:xfrm>
            <a:prstGeom prst="donut">
              <a:avLst>
                <a:gd name="adj" fmla="val 1384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400" b="1" dirty="0" smtClean="0">
                  <a:solidFill>
                    <a:schemeClr val="bg2"/>
                  </a:solidFill>
                  <a:latin typeface="+mn-ea"/>
                  <a:cs typeface="Arial Unicode MS" panose="020B0604020202020204" pitchFamily="34" charset="-122"/>
                  <a:sym typeface="+mn-ea"/>
                </a:rPr>
                <a:t>03</a:t>
              </a:r>
              <a:endParaRPr lang="en-US" altLang="zh-CN" sz="1400" b="1" dirty="0" smtClean="0">
                <a:solidFill>
                  <a:schemeClr val="bg2"/>
                </a:solidFill>
                <a:latin typeface="+mn-ea"/>
                <a:cs typeface="Arial Unicode MS" panose="020B0604020202020204" pitchFamily="3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3" grpId="0" bldLvl="0" animBg="1"/>
      <p:bldP spid="14" grpId="0"/>
      <p:bldP spid="19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五边形 10"/>
          <p:cNvSpPr/>
          <p:nvPr/>
        </p:nvSpPr>
        <p:spPr>
          <a:xfrm>
            <a:off x="1053465" y="64770"/>
            <a:ext cx="4072890" cy="645795"/>
          </a:xfrm>
          <a:prstGeom prst="homePlate">
            <a:avLst>
              <a:gd name="adj" fmla="val 3346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TextBox 18"/>
          <p:cNvSpPr txBox="1"/>
          <p:nvPr/>
        </p:nvSpPr>
        <p:spPr>
          <a:xfrm>
            <a:off x="1173480" y="157480"/>
            <a:ext cx="4020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sym typeface="+mn-ea"/>
              </a:rPr>
              <a:t>第</a:t>
            </a:r>
            <a:r>
              <a:rPr lang="en-US" altLang="zh-CN" sz="2000" b="1" dirty="0" smtClean="0">
                <a:solidFill>
                  <a:schemeClr val="bg1"/>
                </a:solidFill>
                <a:sym typeface="+mn-ea"/>
              </a:rPr>
              <a:t>8</a:t>
            </a:r>
            <a:r>
              <a:rPr lang="zh-CN" altLang="en-US" sz="2000" b="1" dirty="0" smtClean="0">
                <a:solidFill>
                  <a:schemeClr val="bg1"/>
                </a:solidFill>
                <a:sym typeface="+mn-ea"/>
              </a:rPr>
              <a:t>课  制作我的小乐器</a:t>
            </a:r>
            <a:endParaRPr lang="zh-CN" altLang="en-US" sz="2000" b="1" dirty="0" smtClean="0">
              <a:solidFill>
                <a:schemeClr val="bg1"/>
              </a:solidFill>
              <a:sym typeface="+mn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77495" y="854075"/>
            <a:ext cx="3994785" cy="3794760"/>
          </a:xfrm>
          <a:prstGeom prst="roundRect">
            <a:avLst>
              <a:gd name="adj" fmla="val 6769"/>
            </a:avLst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TextBox 14"/>
          <p:cNvSpPr txBox="1"/>
          <p:nvPr/>
        </p:nvSpPr>
        <p:spPr>
          <a:xfrm>
            <a:off x="401320" y="940435"/>
            <a:ext cx="3724275" cy="2842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rgbClr val="FFFFFF"/>
                </a:solidFill>
              </a:rPr>
              <a:t>      </a:t>
            </a:r>
            <a:r>
              <a:rPr lang="zh-CN" altLang="en-US" sz="1200" b="1" dirty="0" smtClean="0">
                <a:solidFill>
                  <a:srgbClr val="FFFFFF"/>
                </a:solidFill>
                <a:sym typeface="+mn-ea"/>
              </a:rPr>
              <a:t>本课试图用</a:t>
            </a:r>
            <a:r>
              <a:rPr lang="en-US" altLang="zh-CN" sz="1200" b="1" dirty="0" smtClean="0">
                <a:solidFill>
                  <a:srgbClr val="FFFFFF"/>
                </a:solidFill>
                <a:sym typeface="+mn-ea"/>
              </a:rPr>
              <a:t>“</a:t>
            </a:r>
            <a:r>
              <a:rPr lang="zh-CN" altLang="en-US" sz="1200" b="1" dirty="0" smtClean="0">
                <a:solidFill>
                  <a:srgbClr val="FFFFFF"/>
                </a:solidFill>
                <a:sym typeface="+mn-ea"/>
              </a:rPr>
              <a:t>技术与工程</a:t>
            </a:r>
            <a:r>
              <a:rPr lang="en-US" altLang="zh-CN" sz="1200" b="1" dirty="0" smtClean="0">
                <a:solidFill>
                  <a:srgbClr val="FFFFFF"/>
                </a:solidFill>
                <a:sym typeface="+mn-ea"/>
              </a:rPr>
              <a:t>”</a:t>
            </a:r>
            <a:r>
              <a:rPr lang="zh-CN" altLang="en-US" sz="1200" b="1" dirty="0" smtClean="0">
                <a:solidFill>
                  <a:srgbClr val="FFFFFF"/>
                </a:solidFill>
                <a:sym typeface="+mn-ea"/>
              </a:rPr>
              <a:t>领域的观点来阐述制作过程及调试与测试。</a:t>
            </a:r>
            <a:r>
              <a:rPr lang="zh-CN" altLang="en-US" sz="1200" b="1" dirty="0" smtClean="0">
                <a:solidFill>
                  <a:srgbClr val="FFFFFF"/>
                </a:solidFill>
                <a:sym typeface="+mn-ea"/>
              </a:rPr>
              <a:t>可以用</a:t>
            </a:r>
            <a:r>
              <a:rPr lang="en-US" altLang="zh-CN" sz="1200" b="1" dirty="0" smtClean="0">
                <a:solidFill>
                  <a:srgbClr val="FFFFFF"/>
                </a:solidFill>
                <a:sym typeface="+mn-ea"/>
              </a:rPr>
              <a:t>STEM</a:t>
            </a:r>
            <a:r>
              <a:rPr lang="zh-CN" altLang="en-US" sz="1200" b="1" dirty="0" smtClean="0">
                <a:solidFill>
                  <a:srgbClr val="FFFFFF"/>
                </a:solidFill>
                <a:sym typeface="+mn-ea"/>
              </a:rPr>
              <a:t>学习方式来丰富学习内涵。</a:t>
            </a:r>
            <a:endParaRPr lang="zh-CN" altLang="en-US" sz="1200" b="1" dirty="0" smtClean="0">
              <a:solidFill>
                <a:srgbClr val="FFFFFF"/>
              </a:solidFill>
              <a:sym typeface="+mn-ea"/>
            </a:endParaRPr>
          </a:p>
          <a:p>
            <a:pPr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1200" b="1" dirty="0" smtClean="0">
                <a:solidFill>
                  <a:srgbClr val="FFFFFF"/>
                </a:solidFill>
                <a:sym typeface="+mn-ea"/>
              </a:rPr>
              <a:t>需要说明和解释：</a:t>
            </a:r>
            <a:endParaRPr lang="zh-CN" altLang="en-US" sz="1200" b="1" dirty="0" smtClean="0">
              <a:solidFill>
                <a:srgbClr val="FFFFFF"/>
              </a:solidFill>
              <a:sym typeface="+mn-ea"/>
            </a:endParaRPr>
          </a:p>
          <a:p>
            <a:pPr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1200" b="1" dirty="0" smtClean="0">
                <a:solidFill>
                  <a:srgbClr val="FFFFFF"/>
                </a:solidFill>
                <a:sym typeface="+mn-ea"/>
              </a:rPr>
              <a:t>1.</a:t>
            </a:r>
            <a:r>
              <a:rPr lang="zh-CN" altLang="en-US" sz="1200" b="1" dirty="0" smtClean="0">
                <a:solidFill>
                  <a:srgbClr val="FFFFFF"/>
                </a:solidFill>
                <a:sym typeface="+mn-ea"/>
              </a:rPr>
              <a:t>引导学生选择合适的材料，并能清楚这种材料改变音高的方法。建议先画出设计图。</a:t>
            </a:r>
            <a:endParaRPr lang="zh-CN" sz="1200" b="1">
              <a:solidFill>
                <a:schemeClr val="bg1"/>
              </a:solidFill>
              <a:cs typeface="楷体_GB2312" panose="02010609030101010101" charset="-122"/>
              <a:sym typeface="+mn-ea"/>
            </a:endParaRPr>
          </a:p>
          <a:p>
            <a:pPr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chemeClr val="bg1"/>
                </a:solidFill>
                <a:cs typeface="楷体_GB2312" panose="02010609030101010101" charset="-122"/>
                <a:sym typeface="+mn-ea"/>
              </a:rPr>
              <a:t>2</a:t>
            </a:r>
            <a:r>
              <a:rPr lang="zh-CN" altLang="en-US" sz="1200" b="1">
                <a:solidFill>
                  <a:schemeClr val="bg1"/>
                </a:solidFill>
                <a:cs typeface="楷体_GB2312" panose="02010609030101010101" charset="-122"/>
                <a:sym typeface="+mn-ea"/>
              </a:rPr>
              <a:t>在</a:t>
            </a:r>
            <a:r>
              <a:rPr lang="zh-CN" altLang="en-US" sz="1200" b="1">
                <a:solidFill>
                  <a:schemeClr val="bg1"/>
                </a:solidFill>
                <a:cs typeface="楷体_GB2312" panose="02010609030101010101" charset="-122"/>
                <a:sym typeface="+mn-ea"/>
              </a:rPr>
              <a:t>制作的过程中要不断的调试和改进，直到它能发出动听的声音。</a:t>
            </a:r>
            <a:endParaRPr lang="zh-CN" altLang="en-US" sz="1200" b="1">
              <a:solidFill>
                <a:schemeClr val="bg1"/>
              </a:solidFill>
              <a:cs typeface="楷体_GB2312" panose="02010609030101010101" charset="-122"/>
              <a:sym typeface="+mn-ea"/>
            </a:endParaRPr>
          </a:p>
          <a:p>
            <a:pPr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1200" b="1" dirty="0" smtClean="0">
                <a:solidFill>
                  <a:srgbClr val="FFFFFF"/>
                </a:solidFill>
                <a:sym typeface="+mn-ea"/>
              </a:rPr>
              <a:t>3.</a:t>
            </a:r>
            <a:r>
              <a:rPr lang="zh-CN" altLang="en-US" sz="1200" b="1" dirty="0" smtClean="0">
                <a:solidFill>
                  <a:srgbClr val="FFFFFF"/>
                </a:solidFill>
                <a:sym typeface="+mn-ea"/>
              </a:rPr>
              <a:t>展示与交流的目的是发现其他人制作的长处，改进自己的制作。</a:t>
            </a:r>
            <a:endParaRPr lang="zh-CN" altLang="en-US" sz="1200" b="1" dirty="0" smtClean="0">
              <a:solidFill>
                <a:srgbClr val="FFFFFF"/>
              </a:solidFill>
              <a:sym typeface="+mn-ea"/>
            </a:endParaRPr>
          </a:p>
          <a:p>
            <a:pPr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1200" b="1" dirty="0" smtClean="0">
                <a:solidFill>
                  <a:srgbClr val="FFFFFF"/>
                </a:solidFill>
                <a:sym typeface="+mn-ea"/>
              </a:rPr>
              <a:t>4.</a:t>
            </a:r>
            <a:r>
              <a:rPr lang="zh-CN" altLang="en-US" sz="1200" b="1" dirty="0" smtClean="0">
                <a:solidFill>
                  <a:srgbClr val="FFFFFF"/>
                </a:solidFill>
                <a:sym typeface="+mn-ea"/>
              </a:rPr>
              <a:t>本课可作为声音单元的应用和总结课。</a:t>
            </a:r>
            <a:endParaRPr lang="zh-CN" altLang="en-US" sz="1200" b="1" dirty="0" smtClean="0">
              <a:solidFill>
                <a:srgbClr val="FFFFFF"/>
              </a:solidFill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280" y="854075"/>
            <a:ext cx="2461895" cy="3311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6753225" y="710565"/>
            <a:ext cx="2306955" cy="35433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7620" y="49530"/>
            <a:ext cx="1027430" cy="505975"/>
            <a:chOff x="0" y="-95"/>
            <a:chExt cx="1876" cy="983"/>
          </a:xfrm>
        </p:grpSpPr>
        <p:sp>
          <p:nvSpPr>
            <p:cNvPr id="69" name="矩形 68"/>
            <p:cNvSpPr/>
            <p:nvPr/>
          </p:nvSpPr>
          <p:spPr>
            <a:xfrm>
              <a:off x="0" y="775"/>
              <a:ext cx="1462" cy="1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48" name="同心圆 47"/>
            <p:cNvSpPr/>
            <p:nvPr/>
          </p:nvSpPr>
          <p:spPr>
            <a:xfrm>
              <a:off x="794" y="-95"/>
              <a:ext cx="1082" cy="982"/>
            </a:xfrm>
            <a:prstGeom prst="donut">
              <a:avLst>
                <a:gd name="adj" fmla="val 1384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400" b="1" dirty="0" smtClean="0">
                  <a:solidFill>
                    <a:schemeClr val="bg2"/>
                  </a:solidFill>
                  <a:latin typeface="+mn-ea"/>
                  <a:cs typeface="Arial Unicode MS" panose="020B0604020202020204" pitchFamily="34" charset="-122"/>
                  <a:sym typeface="+mn-ea"/>
                </a:rPr>
                <a:t>03</a:t>
              </a:r>
              <a:endParaRPr lang="en-US" altLang="zh-CN" sz="1400" b="1" dirty="0" smtClean="0">
                <a:solidFill>
                  <a:schemeClr val="bg2"/>
                </a:solidFill>
                <a:latin typeface="+mn-ea"/>
                <a:cs typeface="Arial Unicode MS" panose="020B0604020202020204" pitchFamily="3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3" grpId="0" bldLvl="0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19504" y="3294406"/>
            <a:ext cx="4699134" cy="100549"/>
          </a:xfrm>
          <a:prstGeom prst="rect">
            <a:avLst/>
          </a:prstGeom>
          <a:pattFill prst="ltUpDiag">
            <a:fgClr>
              <a:srgbClr val="414455"/>
            </a:fgClr>
            <a:bgClr>
              <a:srgbClr val="E8E8E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4" rIns="68567" bIns="34284"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166141" y="923291"/>
            <a:ext cx="4699134" cy="100549"/>
          </a:xfrm>
          <a:prstGeom prst="rect">
            <a:avLst/>
          </a:prstGeom>
          <a:pattFill prst="ltUpDiag">
            <a:fgClr>
              <a:srgbClr val="414455"/>
            </a:fgClr>
            <a:bgClr>
              <a:srgbClr val="E8E8E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4" rIns="68567" bIns="34284" rtlCol="0" anchor="ctr"/>
          <a:lstStyle/>
          <a:p>
            <a:pPr algn="ctr"/>
            <a:endParaRPr lang="zh-CN" altLang="en-US"/>
          </a:p>
        </p:txBody>
      </p:sp>
      <p:sp>
        <p:nvSpPr>
          <p:cNvPr id="13" name="椭圆 64"/>
          <p:cNvSpPr>
            <a:spLocks noChangeArrowheads="1"/>
          </p:cNvSpPr>
          <p:nvPr/>
        </p:nvSpPr>
        <p:spPr bwMode="auto">
          <a:xfrm>
            <a:off x="871213" y="713949"/>
            <a:ext cx="1244209" cy="1243536"/>
          </a:xfrm>
          <a:prstGeom prst="ellipse">
            <a:avLst/>
          </a:prstGeom>
          <a:solidFill>
            <a:schemeClr val="tx2"/>
          </a:solidFill>
          <a:ln w="190500" cap="sq" cmpd="sng">
            <a:solidFill>
              <a:schemeClr val="bg1">
                <a:lumMod val="75000"/>
              </a:schemeClr>
            </a:solidFill>
            <a:round/>
          </a:ln>
        </p:spPr>
        <p:txBody>
          <a:bodyPr lIns="68567" tIns="34284" rIns="68567" bIns="34284" anchor="ctr"/>
          <a:lstStyle/>
          <a:p>
            <a:pPr algn="l">
              <a:lnSpc>
                <a:spcPct val="12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1.</a:t>
            </a:r>
            <a:r>
              <a:rPr lang="zh-CN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用好教师用书和活动手册</a:t>
            </a:r>
            <a:endParaRPr lang="zh-CN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2030" y="1117600"/>
            <a:ext cx="4756150" cy="2225040"/>
          </a:xfrm>
          <a:prstGeom prst="rect">
            <a:avLst/>
          </a:prstGeom>
          <a:noFill/>
        </p:spPr>
        <p:txBody>
          <a:bodyPr wrap="square" lIns="68567" tIns="34284" rIns="68567" bIns="34284" rtlCol="0">
            <a:spAutoFit/>
          </a:bodyPr>
          <a:lstStyle/>
          <a:p>
            <a:pPr marL="171450" indent="-171450">
              <a:lnSpc>
                <a:spcPct val="130000"/>
              </a:lnSpc>
              <a:buFont typeface="Wingdings" panose="05000000000000000000" charset="0"/>
              <a:buChar char="u"/>
            </a:pPr>
            <a:r>
              <a:rPr lang="en-US" altLang="zh-CN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教材是教学文本的统称，包括教科书、教师用书、学习手册等。教科书主要是通过文字和图片传递科学教育的各种信息，图片和文本都是有内涵、有教学研究价值的。</a:t>
            </a:r>
            <a:endParaRPr lang="zh-CN" altLang="en-US" sz="12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30000"/>
              </a:lnSpc>
              <a:buFont typeface="Wingdings" panose="05000000000000000000" charset="0"/>
              <a:buChar char="u"/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教师用书在对图片的解释和教学的指导上是最具说服力的，是教师完成教学任务最基本的依据。所以，用好教师用书是第一要务。教学的至始至终都应该研究好教师用书。</a:t>
            </a:r>
            <a:endParaRPr lang="zh-CN" altLang="en-US" sz="12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30000"/>
              </a:lnSpc>
              <a:buFont typeface="Wingdings" panose="05000000000000000000" charset="0"/>
              <a:buChar char="u"/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学生活动手册是学生学习科学的抓手。手册里的各种记录表不仅反映了科学学习的过程，也体现了学生学习程度和学习水平，不可或缺，教学中需要指导学生用好活动手册。</a:t>
            </a:r>
            <a:endParaRPr lang="zh-CN" altLang="en-US" sz="12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64"/>
          <p:cNvSpPr>
            <a:spLocks noChangeArrowheads="1"/>
          </p:cNvSpPr>
          <p:nvPr/>
        </p:nvSpPr>
        <p:spPr bwMode="auto">
          <a:xfrm>
            <a:off x="7288375" y="2864500"/>
            <a:ext cx="1244209" cy="1243536"/>
          </a:xfrm>
          <a:prstGeom prst="ellipse">
            <a:avLst/>
          </a:prstGeom>
          <a:solidFill>
            <a:schemeClr val="tx2"/>
          </a:solidFill>
          <a:ln w="190500" cap="sq" cmpd="sng">
            <a:solidFill>
              <a:schemeClr val="bg1">
                <a:lumMod val="75000"/>
              </a:schemeClr>
            </a:solidFill>
            <a:round/>
          </a:ln>
        </p:spPr>
        <p:txBody>
          <a:bodyPr lIns="68567" tIns="34284" rIns="68567" bIns="34284" anchor="ctr"/>
          <a:lstStyle/>
          <a:p>
            <a:pPr algn="l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2.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理解探究活动的概念指向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5860" y="3456305"/>
            <a:ext cx="4591685" cy="1505585"/>
          </a:xfrm>
          <a:prstGeom prst="rect">
            <a:avLst/>
          </a:prstGeom>
          <a:noFill/>
        </p:spPr>
        <p:txBody>
          <a:bodyPr wrap="square" lIns="68567" tIns="34284" rIns="68567" bIns="3428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200">
                <a:solidFill>
                  <a:schemeClr val="tx1"/>
                </a:solidFill>
                <a:latin typeface="+mj-lt"/>
                <a:ea typeface="+mj-lt"/>
                <a:cs typeface="+mj-lt"/>
                <a:sym typeface="+mn-ea"/>
              </a:rPr>
              <a:t>声音单元探究活动（实验）的逻辑线索是很明显的，在教学中占有很大比例，但是因为声音的产生、传播、音高音量等实验有很多不太容易控制，显示度不高，成为教学的难点。所以，需要教师在充分理解实验目的和指向的前提下，进行适当调整，同时需要指导学生仔细观察现象，注重思维的加工和信息的整理。实际上，这些实验对声音概念的深入理解和应用都是“讲述”无法达到的。</a:t>
            </a:r>
            <a:endParaRPr lang="zh-CN" altLang="en-US" sz="1200" dirty="0">
              <a:solidFill>
                <a:schemeClr val="tx1"/>
              </a:solidFill>
              <a:latin typeface="+mj-lt"/>
              <a:ea typeface="+mj-lt"/>
              <a:cs typeface="+mj-lt"/>
              <a:sym typeface="+mn-ea"/>
            </a:endParaRPr>
          </a:p>
        </p:txBody>
      </p:sp>
      <p:sp>
        <p:nvSpPr>
          <p:cNvPr id="10" name="TextBox 18"/>
          <p:cNvSpPr txBox="1"/>
          <p:nvPr/>
        </p:nvSpPr>
        <p:spPr>
          <a:xfrm>
            <a:off x="1513499" y="111425"/>
            <a:ext cx="238672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点建议：</a:t>
            </a:r>
            <a:endParaRPr lang="zh-CN" alt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00034" y="71420"/>
            <a:ext cx="714380" cy="4286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 smtClean="0">
                <a:solidFill>
                  <a:schemeClr val="bg2"/>
                </a:solidFill>
                <a:latin typeface="+mn-ea"/>
                <a:cs typeface="Arial Unicode MS" panose="020B0604020202020204" pitchFamily="34" charset="-122"/>
              </a:rPr>
              <a:t>03</a:t>
            </a:r>
            <a:endParaRPr lang="zh-CN" altLang="en-US" sz="1800" b="1" dirty="0">
              <a:solidFill>
                <a:schemeClr val="bg2"/>
              </a:solidFill>
              <a:latin typeface="+mn-ea"/>
              <a:cs typeface="Arial Unicode MS" panose="020B0604020202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500048"/>
            <a:ext cx="928662" cy="714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9" name="同心圆 18"/>
          <p:cNvSpPr/>
          <p:nvPr/>
        </p:nvSpPr>
        <p:spPr>
          <a:xfrm>
            <a:off x="571472" y="0"/>
            <a:ext cx="579489" cy="571486"/>
          </a:xfrm>
          <a:prstGeom prst="donut">
            <a:avLst>
              <a:gd name="adj" fmla="val 1384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82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32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82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2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3" grpId="1" bldLvl="0" animBg="1"/>
      <p:bldP spid="14" grpId="0"/>
      <p:bldP spid="14" grpId="1"/>
      <p:bldP spid="15" grpId="0" bldLvl="0" animBg="1"/>
      <p:bldP spid="15" grpId="1" bldLvl="0" animBg="1"/>
      <p:bldP spid="16" grpId="0"/>
      <p:bldP spid="16" grpId="1"/>
      <p:bldP spid="17" grpId="0" bldLvl="0" animBg="1"/>
      <p:bldP spid="18" grpId="0" bldLvl="0" animBg="1"/>
      <p:bldP spid="19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 24"/>
          <p:cNvSpPr/>
          <p:nvPr/>
        </p:nvSpPr>
        <p:spPr>
          <a:xfrm>
            <a:off x="2950131" y="1249561"/>
            <a:ext cx="491917" cy="503773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5" rIns="91370" bIns="45685" anchor="ctr"/>
          <a:lstStyle/>
          <a:p>
            <a:pPr algn="ctr">
              <a:defRPr/>
            </a:pPr>
            <a:r>
              <a:rPr lang="en-US" altLang="zh-CN" sz="24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endParaRPr lang="zh-CN" altLang="en-US" sz="24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2" name="组合 25"/>
          <p:cNvGrpSpPr/>
          <p:nvPr/>
        </p:nvGrpSpPr>
        <p:grpSpPr>
          <a:xfrm>
            <a:off x="3442628" y="1249990"/>
            <a:ext cx="4561205" cy="503555"/>
            <a:chOff x="6130299" y="1573726"/>
            <a:chExt cx="5746335" cy="511283"/>
          </a:xfrm>
        </p:grpSpPr>
        <p:sp>
          <p:nvSpPr>
            <p:cNvPr id="27" name="圆角矩形 26"/>
            <p:cNvSpPr/>
            <p:nvPr/>
          </p:nvSpPr>
          <p:spPr>
            <a:xfrm>
              <a:off x="6339097" y="1573726"/>
              <a:ext cx="5537537" cy="511283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【声音】在课程标准中的位置和作用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130299" y="1613700"/>
              <a:ext cx="4933544" cy="435848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endParaRPr lang="zh-CN" altLang="zh-CN" sz="2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圆角矩形 28"/>
          <p:cNvSpPr/>
          <p:nvPr/>
        </p:nvSpPr>
        <p:spPr>
          <a:xfrm>
            <a:off x="2950131" y="2129103"/>
            <a:ext cx="491917" cy="503773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5" rIns="91370" bIns="45685" anchor="ctr"/>
          <a:lstStyle/>
          <a:p>
            <a:pPr algn="ctr">
              <a:defRPr/>
            </a:pPr>
            <a:r>
              <a:rPr lang="en-US" altLang="zh-CN" sz="24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endParaRPr lang="zh-CN" altLang="en-US" sz="24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3" name="组合 29"/>
          <p:cNvGrpSpPr/>
          <p:nvPr/>
        </p:nvGrpSpPr>
        <p:grpSpPr>
          <a:xfrm>
            <a:off x="3608241" y="2090162"/>
            <a:ext cx="4906645" cy="505460"/>
            <a:chOff x="6337599" y="2413402"/>
            <a:chExt cx="6181529" cy="513217"/>
          </a:xfrm>
        </p:grpSpPr>
        <p:sp>
          <p:nvSpPr>
            <p:cNvPr id="31" name="圆角矩形 30"/>
            <p:cNvSpPr/>
            <p:nvPr/>
          </p:nvSpPr>
          <p:spPr>
            <a:xfrm>
              <a:off x="6337599" y="2413402"/>
              <a:ext cx="6181529" cy="511283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473597" y="2490771"/>
              <a:ext cx="5965532" cy="435848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en-US" altLang="zh-CN" sz="20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zh-CN" altLang="en-US" sz="20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单元的</a:t>
              </a:r>
              <a:r>
                <a:rPr lang="zh-CN" altLang="zh-CN" sz="20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认知特点</a:t>
              </a:r>
              <a:r>
                <a:rPr lang="en-US" altLang="zh-CN" sz="20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——</a:t>
              </a:r>
              <a:r>
                <a:rPr lang="zh-CN" altLang="en-US" sz="20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思维、逻辑、方法</a:t>
              </a:r>
              <a:endParaRPr lang="zh-CN" altLang="en-US" sz="2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圆角矩形 35"/>
          <p:cNvSpPr/>
          <p:nvPr/>
        </p:nvSpPr>
        <p:spPr>
          <a:xfrm>
            <a:off x="2950131" y="2940459"/>
            <a:ext cx="491917" cy="503773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5" rIns="91370" bIns="45685" anchor="ctr"/>
          <a:lstStyle/>
          <a:p>
            <a:pPr algn="ctr">
              <a:defRPr/>
            </a:pPr>
            <a:r>
              <a:rPr lang="en-US" altLang="zh-CN" sz="24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3</a:t>
            </a:r>
            <a:endParaRPr lang="zh-CN" altLang="en-US" sz="24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4" name="组合 36"/>
          <p:cNvGrpSpPr/>
          <p:nvPr/>
        </p:nvGrpSpPr>
        <p:grpSpPr>
          <a:xfrm>
            <a:off x="3608363" y="2940885"/>
            <a:ext cx="2972164" cy="503773"/>
            <a:chOff x="6339097" y="3296031"/>
            <a:chExt cx="3744416" cy="511504"/>
          </a:xfrm>
        </p:grpSpPr>
        <p:sp>
          <p:nvSpPr>
            <p:cNvPr id="38" name="圆角矩形 37"/>
            <p:cNvSpPr/>
            <p:nvPr/>
          </p:nvSpPr>
          <p:spPr>
            <a:xfrm>
              <a:off x="6339097" y="3296031"/>
              <a:ext cx="3744416" cy="51150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000" b="1" dirty="0">
                <a:latin typeface="+mj-lt"/>
                <a:ea typeface="+mj-lt"/>
                <a:cs typeface="Arial Unicode MS" panose="020B0604020202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898538" y="3336319"/>
              <a:ext cx="2736305" cy="435848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zh-CN" sz="20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单元解读</a:t>
              </a:r>
              <a:endParaRPr lang="zh-CN" altLang="zh-CN" sz="2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625810" y="1999380"/>
            <a:ext cx="2160240" cy="1015580"/>
          </a:xfrm>
          <a:prstGeom prst="rect">
            <a:avLst/>
          </a:prstGeom>
          <a:noFill/>
        </p:spPr>
        <p:txBody>
          <a:bodyPr wrap="square" lIns="91361" tIns="45679" rIns="91361" bIns="45679">
            <a:spAutoFit/>
          </a:bodyPr>
          <a:lstStyle/>
          <a:p>
            <a:pPr algn="ctr">
              <a:defRPr/>
            </a:pPr>
            <a:r>
              <a:rPr lang="zh-CN" alt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3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en-US" altLang="zh-CN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cut/>
      </p:transition>
    </mc:Choice>
    <mc:Fallback>
      <p:transition spd="med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49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7 0.04121 L -6.25E-7 -3.33333E-6 " pathEditMode="relative" rAng="0" ptsTypes="AA">
                                      <p:cBhvr>
                                        <p:cTn id="16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3737 0.0412 L -6.25E-7 2.96296E-6 " pathEditMode="relative" rAng="0" ptsTypes="AA">
                                      <p:cBhvr>
                                        <p:cTn id="24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737 0.0412 L -6.25E-7 -7.40741E-7 " pathEditMode="relative" rAng="0" ptsTypes="AA">
                                      <p:cBhvr>
                                        <p:cTn id="32" dur="7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49"/>
                            </p:stCondLst>
                            <p:childTnLst>
                              <p:par>
                                <p:cTn id="37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2" bldLvl="0" animBg="1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463550" y="2680970"/>
            <a:ext cx="8514080" cy="67564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 algn="ctr">
              <a:defRPr/>
            </a:pPr>
            <a:r>
              <a:rPr lang="zh-CN" altLang="zh-CN" sz="3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【声音】在课程标准中的位置及作用</a:t>
            </a:r>
            <a:endParaRPr lang="zh-CN" altLang="zh-CN" sz="3600" b="1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4053426" y="1531357"/>
            <a:ext cx="1038418" cy="1038418"/>
            <a:chOff x="1591689" y="850704"/>
            <a:chExt cx="1685620" cy="1685620"/>
          </a:xfrm>
        </p:grpSpPr>
        <p:sp>
          <p:nvSpPr>
            <p:cNvPr id="22" name="KSO_Shape"/>
            <p:cNvSpPr/>
            <p:nvPr/>
          </p:nvSpPr>
          <p:spPr>
            <a:xfrm>
              <a:off x="1591689" y="850704"/>
              <a:ext cx="1685620" cy="1685620"/>
            </a:xfrm>
            <a:prstGeom prst="roundRect">
              <a:avLst/>
            </a:prstGeom>
            <a:blipFill>
              <a:blip r:embed="rId1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3" name="KSO_Shape"/>
            <p:cNvSpPr/>
            <p:nvPr/>
          </p:nvSpPr>
          <p:spPr>
            <a:xfrm>
              <a:off x="1591689" y="850704"/>
              <a:ext cx="1685620" cy="1685620"/>
            </a:xfrm>
            <a:prstGeom prst="roundRect">
              <a:avLst/>
            </a:prstGeom>
            <a:solidFill>
              <a:schemeClr val="tx2">
                <a:alpha val="70000"/>
              </a:schemeClr>
            </a:solidFill>
            <a:ln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6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sz="6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/>
    </mc:Choice>
    <mc:Fallback>
      <p:transition spd="med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2846705" y="749300"/>
            <a:ext cx="5102860" cy="105537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641190" y="571261"/>
            <a:ext cx="3515183" cy="3476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rtlCol="0" anchor="ctr"/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物质科学领域的概念表述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六边形 36"/>
          <p:cNvSpPr/>
          <p:nvPr/>
        </p:nvSpPr>
        <p:spPr>
          <a:xfrm>
            <a:off x="499745" y="2060575"/>
            <a:ext cx="1594485" cy="127000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rtlCol="0" anchor="ctr"/>
          <a:lstStyle/>
          <a:p>
            <a:pPr algn="ctr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声音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（作为教师，你会想到什么？）</a:t>
            </a:r>
            <a:endParaRPr lang="zh-CN" altLang="en-US" sz="9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38" name="直接箭头连接符 37"/>
          <p:cNvCxnSpPr>
            <a:stCxn id="37" idx="5"/>
            <a:endCxn id="35" idx="1"/>
          </p:cNvCxnSpPr>
          <p:nvPr/>
        </p:nvCxnSpPr>
        <p:spPr>
          <a:xfrm flipV="1">
            <a:off x="1776587" y="1276981"/>
            <a:ext cx="1069975" cy="78359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>
            <a:off x="2124710" y="2694940"/>
            <a:ext cx="720090" cy="63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stCxn id="37" idx="1"/>
            <a:endCxn id="45" idx="1"/>
          </p:cNvCxnSpPr>
          <p:nvPr/>
        </p:nvCxnSpPr>
        <p:spPr>
          <a:xfrm>
            <a:off x="1776587" y="3330525"/>
            <a:ext cx="1069975" cy="6711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142299" y="919489"/>
            <a:ext cx="4537095" cy="548005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概念一：物体具有一定的特征，材料具有一定性能。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概念六：机械能、声、光、电、磁是能量的不同表现形式。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844800" y="2116455"/>
            <a:ext cx="5102860" cy="1024255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710405" y="1942701"/>
            <a:ext cx="3515183" cy="3476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rtlCol="0" anchor="ctr"/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概念理解困难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98814" y="2290516"/>
            <a:ext cx="4537095" cy="548005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声音为什么是能量的表现形式？——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物质、声波、能量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声音与能量是什么关系？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涉及到声音本质的认识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846705" y="3456940"/>
            <a:ext cx="5172710" cy="108966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653890" y="3219514"/>
            <a:ext cx="3515183" cy="3476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rtlCol="0" anchor="ctr"/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课程设计特点及教学应对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3000" y="71120"/>
            <a:ext cx="43072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【声音】在课程标准中的位置与作用</a:t>
            </a:r>
            <a:endParaRPr lang="zh-CN" alt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00034" y="71420"/>
            <a:ext cx="714380" cy="4286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 smtClean="0">
                <a:solidFill>
                  <a:schemeClr val="bg2"/>
                </a:solidFill>
                <a:latin typeface="+mn-ea"/>
                <a:cs typeface="Arial Unicode MS" panose="020B0604020202020204" pitchFamily="34" charset="-122"/>
              </a:rPr>
              <a:t>01</a:t>
            </a:r>
            <a:endParaRPr lang="zh-CN" altLang="en-US" sz="1800" b="1" dirty="0">
              <a:solidFill>
                <a:schemeClr val="bg2"/>
              </a:solidFill>
              <a:latin typeface="+mn-ea"/>
              <a:cs typeface="Arial Unicode MS" panose="020B0604020202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500048"/>
            <a:ext cx="928662" cy="714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2" name="同心圆 21"/>
          <p:cNvSpPr/>
          <p:nvPr/>
        </p:nvSpPr>
        <p:spPr>
          <a:xfrm>
            <a:off x="571472" y="0"/>
            <a:ext cx="579489" cy="571486"/>
          </a:xfrm>
          <a:prstGeom prst="donut">
            <a:avLst>
              <a:gd name="adj" fmla="val 1384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01695" y="3660775"/>
            <a:ext cx="381444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教科版教材【声音】单元的特点是什么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【声音】单元是如何促进学习机制与课堂教学的统一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cut/>
      </p:transition>
    </mc:Choice>
    <mc:Fallback>
      <p:transition spd="med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39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39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39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5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139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639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139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36" grpId="0" bldLvl="0" animBg="1"/>
      <p:bldP spid="37" grpId="0" bldLvl="0" animBg="1"/>
      <p:bldP spid="41" grpId="0"/>
      <p:bldP spid="41" grpId="1"/>
      <p:bldP spid="42" grpId="0" bldLvl="0" animBg="1"/>
      <p:bldP spid="43" grpId="0" bldLvl="0" animBg="1"/>
      <p:bldP spid="44" grpId="0"/>
      <p:bldP spid="44" grpId="1"/>
      <p:bldP spid="45" grpId="0" bldLvl="0" animBg="1"/>
      <p:bldP spid="46" grpId="0" bldLvl="0" animBg="1"/>
      <p:bldP spid="20" grpId="0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/>
          <p:cNvGrpSpPr/>
          <p:nvPr/>
        </p:nvGrpSpPr>
        <p:grpSpPr>
          <a:xfrm>
            <a:off x="3067050" y="2176780"/>
            <a:ext cx="6082030" cy="2969260"/>
            <a:chOff x="4078023" y="2973498"/>
            <a:chExt cx="8113977" cy="3884502"/>
          </a:xfrm>
          <a:solidFill>
            <a:schemeClr val="tx2"/>
          </a:solidFill>
        </p:grpSpPr>
        <p:sp>
          <p:nvSpPr>
            <p:cNvPr id="19" name="Freeform 5"/>
            <p:cNvSpPr/>
            <p:nvPr/>
          </p:nvSpPr>
          <p:spPr bwMode="auto">
            <a:xfrm>
              <a:off x="4078023" y="5589157"/>
              <a:ext cx="4758750" cy="1268843"/>
            </a:xfrm>
            <a:custGeom>
              <a:avLst/>
              <a:gdLst>
                <a:gd name="T0" fmla="*/ 0 w 251"/>
                <a:gd name="T1" fmla="*/ 67 h 67"/>
                <a:gd name="T2" fmla="*/ 0 w 251"/>
                <a:gd name="T3" fmla="*/ 67 h 67"/>
                <a:gd name="T4" fmla="*/ 251 w 251"/>
                <a:gd name="T5" fmla="*/ 67 h 67"/>
                <a:gd name="T6" fmla="*/ 251 w 251"/>
                <a:gd name="T7" fmla="*/ 0 h 67"/>
                <a:gd name="T8" fmla="*/ 0 w 251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67">
                  <a:moveTo>
                    <a:pt x="0" y="67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251" y="67"/>
                    <a:pt x="251" y="67"/>
                    <a:pt x="251" y="67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78" y="38"/>
                    <a:pt x="92" y="62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6"/>
            <p:cNvSpPr/>
            <p:nvPr/>
          </p:nvSpPr>
          <p:spPr bwMode="auto">
            <a:xfrm>
              <a:off x="8912383" y="4906297"/>
              <a:ext cx="1117622" cy="1951702"/>
            </a:xfrm>
            <a:custGeom>
              <a:avLst/>
              <a:gdLst>
                <a:gd name="T0" fmla="*/ 0 w 59"/>
                <a:gd name="T1" fmla="*/ 36 h 103"/>
                <a:gd name="T2" fmla="*/ 0 w 59"/>
                <a:gd name="T3" fmla="*/ 103 h 103"/>
                <a:gd name="T4" fmla="*/ 59 w 59"/>
                <a:gd name="T5" fmla="*/ 103 h 103"/>
                <a:gd name="T6" fmla="*/ 59 w 59"/>
                <a:gd name="T7" fmla="*/ 0 h 103"/>
                <a:gd name="T8" fmla="*/ 0 w 59"/>
                <a:gd name="T9" fmla="*/ 3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03">
                  <a:moveTo>
                    <a:pt x="0" y="36"/>
                  </a:moveTo>
                  <a:cubicBezTo>
                    <a:pt x="0" y="103"/>
                    <a:pt x="0" y="103"/>
                    <a:pt x="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1" y="13"/>
                    <a:pt x="21" y="25"/>
                    <a:pt x="0" y="3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7"/>
            <p:cNvSpPr/>
            <p:nvPr/>
          </p:nvSpPr>
          <p:spPr bwMode="auto">
            <a:xfrm>
              <a:off x="11603653" y="2973498"/>
              <a:ext cx="588347" cy="3884501"/>
            </a:xfrm>
            <a:custGeom>
              <a:avLst/>
              <a:gdLst>
                <a:gd name="T0" fmla="*/ 31 w 31"/>
                <a:gd name="T1" fmla="*/ 0 h 205"/>
                <a:gd name="T2" fmla="*/ 28 w 31"/>
                <a:gd name="T3" fmla="*/ 0 h 205"/>
                <a:gd name="T4" fmla="*/ 0 w 31"/>
                <a:gd name="T5" fmla="*/ 36 h 205"/>
                <a:gd name="T6" fmla="*/ 0 w 31"/>
                <a:gd name="T7" fmla="*/ 205 h 205"/>
                <a:gd name="T8" fmla="*/ 31 w 31"/>
                <a:gd name="T9" fmla="*/ 205 h 205"/>
                <a:gd name="T10" fmla="*/ 31 w 31"/>
                <a:gd name="T1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05">
                  <a:moveTo>
                    <a:pt x="31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0" y="13"/>
                    <a:pt x="11" y="25"/>
                    <a:pt x="0" y="3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1" y="205"/>
                    <a:pt x="31" y="205"/>
                    <a:pt x="31" y="205"/>
                  </a:cubicBez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8"/>
            <p:cNvSpPr/>
            <p:nvPr/>
          </p:nvSpPr>
          <p:spPr bwMode="auto">
            <a:xfrm>
              <a:off x="10126881" y="3656358"/>
              <a:ext cx="1401162" cy="3201642"/>
            </a:xfrm>
            <a:custGeom>
              <a:avLst/>
              <a:gdLst>
                <a:gd name="T0" fmla="*/ 0 w 74"/>
                <a:gd name="T1" fmla="*/ 66 h 169"/>
                <a:gd name="T2" fmla="*/ 0 w 74"/>
                <a:gd name="T3" fmla="*/ 169 h 169"/>
                <a:gd name="T4" fmla="*/ 74 w 74"/>
                <a:gd name="T5" fmla="*/ 169 h 169"/>
                <a:gd name="T6" fmla="*/ 74 w 74"/>
                <a:gd name="T7" fmla="*/ 0 h 169"/>
                <a:gd name="T8" fmla="*/ 0 w 74"/>
                <a:gd name="T9" fmla="*/ 6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69">
                  <a:moveTo>
                    <a:pt x="0" y="66"/>
                  </a:moveTo>
                  <a:cubicBezTo>
                    <a:pt x="0" y="169"/>
                    <a:pt x="0" y="169"/>
                    <a:pt x="0" y="169"/>
                  </a:cubicBezTo>
                  <a:cubicBezTo>
                    <a:pt x="74" y="169"/>
                    <a:pt x="74" y="169"/>
                    <a:pt x="74" y="16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52" y="24"/>
                    <a:pt x="28" y="47"/>
                    <a:pt x="0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0"/>
          <p:cNvGrpSpPr/>
          <p:nvPr/>
        </p:nvGrpSpPr>
        <p:grpSpPr>
          <a:xfrm>
            <a:off x="3615690" y="4079240"/>
            <a:ext cx="1480185" cy="734060"/>
            <a:chOff x="4982259" y="5322156"/>
            <a:chExt cx="2124188" cy="998051"/>
          </a:xfrm>
          <a:solidFill>
            <a:schemeClr val="tx1">
              <a:lumMod val="85000"/>
              <a:lumOff val="15000"/>
              <a:alpha val="35000"/>
            </a:schemeClr>
          </a:solidFill>
        </p:grpSpPr>
        <p:sp>
          <p:nvSpPr>
            <p:cNvPr id="32" name="Oval 13"/>
            <p:cNvSpPr>
              <a:spLocks noChangeArrowheads="1"/>
            </p:cNvSpPr>
            <p:nvPr/>
          </p:nvSpPr>
          <p:spPr bwMode="auto">
            <a:xfrm>
              <a:off x="4982259" y="5322156"/>
              <a:ext cx="189027" cy="1913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 flipH="1" flipV="1">
              <a:off x="6358759" y="5417851"/>
              <a:ext cx="747688" cy="902356"/>
            </a:xfrm>
            <a:prstGeom prst="line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>
              <a:endCxn id="32" idx="6"/>
            </p:cNvCxnSpPr>
            <p:nvPr/>
          </p:nvCxnSpPr>
          <p:spPr>
            <a:xfrm flipH="1">
              <a:off x="5171286" y="5417851"/>
              <a:ext cx="1187474" cy="0"/>
            </a:xfrm>
            <a:prstGeom prst="line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34"/>
          <p:cNvGrpSpPr/>
          <p:nvPr/>
        </p:nvGrpSpPr>
        <p:grpSpPr>
          <a:xfrm>
            <a:off x="6067425" y="3233420"/>
            <a:ext cx="1300480" cy="483235"/>
            <a:chOff x="4982259" y="5322156"/>
            <a:chExt cx="2124188" cy="998051"/>
          </a:xfrm>
          <a:solidFill>
            <a:schemeClr val="tx1">
              <a:lumMod val="85000"/>
              <a:lumOff val="15000"/>
              <a:alpha val="35000"/>
            </a:schemeClr>
          </a:solidFill>
        </p:grpSpPr>
        <p:sp>
          <p:nvSpPr>
            <p:cNvPr id="36" name="Oval 13"/>
            <p:cNvSpPr>
              <a:spLocks noChangeArrowheads="1"/>
            </p:cNvSpPr>
            <p:nvPr/>
          </p:nvSpPr>
          <p:spPr bwMode="auto">
            <a:xfrm>
              <a:off x="4982259" y="5322156"/>
              <a:ext cx="189027" cy="1913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 flipH="1" flipV="1">
              <a:off x="6358759" y="5417851"/>
              <a:ext cx="747688" cy="902356"/>
            </a:xfrm>
            <a:prstGeom prst="line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>
              <a:endCxn id="36" idx="6"/>
            </p:cNvCxnSpPr>
            <p:nvPr/>
          </p:nvCxnSpPr>
          <p:spPr>
            <a:xfrm flipH="1">
              <a:off x="5171286" y="5417851"/>
              <a:ext cx="1187474" cy="0"/>
            </a:xfrm>
            <a:prstGeom prst="line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38"/>
          <p:cNvGrpSpPr/>
          <p:nvPr/>
        </p:nvGrpSpPr>
        <p:grpSpPr>
          <a:xfrm>
            <a:off x="7179310" y="2339975"/>
            <a:ext cx="1338580" cy="514350"/>
            <a:chOff x="4982259" y="5322156"/>
            <a:chExt cx="2124188" cy="998051"/>
          </a:xfrm>
          <a:solidFill>
            <a:schemeClr val="tx1">
              <a:lumMod val="85000"/>
              <a:lumOff val="15000"/>
              <a:alpha val="35000"/>
            </a:schemeClr>
          </a:solidFill>
        </p:grpSpPr>
        <p:sp>
          <p:nvSpPr>
            <p:cNvPr id="40" name="Oval 13"/>
            <p:cNvSpPr>
              <a:spLocks noChangeArrowheads="1"/>
            </p:cNvSpPr>
            <p:nvPr/>
          </p:nvSpPr>
          <p:spPr bwMode="auto">
            <a:xfrm>
              <a:off x="4982259" y="5322156"/>
              <a:ext cx="189027" cy="1913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 flipH="1" flipV="1">
              <a:off x="6358759" y="5417851"/>
              <a:ext cx="747688" cy="902356"/>
            </a:xfrm>
            <a:prstGeom prst="line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>
              <a:endCxn id="40" idx="6"/>
            </p:cNvCxnSpPr>
            <p:nvPr/>
          </p:nvCxnSpPr>
          <p:spPr>
            <a:xfrm flipH="1">
              <a:off x="5171286" y="5417851"/>
              <a:ext cx="1187474" cy="0"/>
            </a:xfrm>
            <a:prstGeom prst="line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文本框 12"/>
          <p:cNvSpPr txBox="1"/>
          <p:nvPr/>
        </p:nvSpPr>
        <p:spPr>
          <a:xfrm>
            <a:off x="1455420" y="3911600"/>
            <a:ext cx="2114550" cy="559435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>
            <a:defPPr>
              <a:defRPr lang="zh-CN"/>
            </a:defPPr>
            <a:lvl1pPr algn="ctr">
              <a:defRPr sz="2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6.1.3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声音的高 低、强弱与物体振动有关。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文本框 12"/>
          <p:cNvSpPr txBox="1"/>
          <p:nvPr/>
        </p:nvSpPr>
        <p:spPr>
          <a:xfrm>
            <a:off x="4535170" y="2139315"/>
            <a:ext cx="2719070" cy="559435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6.1.1  声音可以 在气体、液体和固体中向各个方向传播。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18"/>
          <p:cNvSpPr txBox="1"/>
          <p:nvPr/>
        </p:nvSpPr>
        <p:spPr>
          <a:xfrm>
            <a:off x="1214120" y="71120"/>
            <a:ext cx="49949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【声音】在课程标准中的位置与作用</a:t>
            </a:r>
            <a:endParaRPr lang="zh-CN" alt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500034" y="71420"/>
            <a:ext cx="714380" cy="4286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 smtClean="0">
                <a:solidFill>
                  <a:schemeClr val="bg2"/>
                </a:solidFill>
                <a:latin typeface="+mn-ea"/>
                <a:cs typeface="Arial Unicode MS" panose="020B0604020202020204" pitchFamily="34" charset="-122"/>
              </a:rPr>
              <a:t>01</a:t>
            </a:r>
            <a:endParaRPr lang="zh-CN" altLang="en-US" sz="1800" b="1" dirty="0">
              <a:solidFill>
                <a:schemeClr val="bg2"/>
              </a:solidFill>
              <a:latin typeface="+mn-ea"/>
              <a:cs typeface="Arial Unicode MS" panose="020B0604020202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0" y="500048"/>
            <a:ext cx="928662" cy="714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48" name="同心圆 47"/>
          <p:cNvSpPr/>
          <p:nvPr/>
        </p:nvSpPr>
        <p:spPr>
          <a:xfrm>
            <a:off x="571472" y="0"/>
            <a:ext cx="579489" cy="571486"/>
          </a:xfrm>
          <a:prstGeom prst="donut">
            <a:avLst>
              <a:gd name="adj" fmla="val 1384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3" name="图片 -21474826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475" y="659130"/>
            <a:ext cx="4343400" cy="266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" name="文本框 12"/>
          <p:cNvSpPr txBox="1"/>
          <p:nvPr/>
        </p:nvSpPr>
        <p:spPr>
          <a:xfrm>
            <a:off x="4155440" y="3157220"/>
            <a:ext cx="1917700" cy="559435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>
            <a:defPPr>
              <a:defRPr lang="zh-CN"/>
            </a:defPPr>
            <a:lvl1pPr algn="ctr">
              <a:defRPr sz="2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6.1.2 声 音 因 物 体振动而产生。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94960" y="878205"/>
            <a:ext cx="3020695" cy="1168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30000"/>
              </a:lnSpc>
            </a:pPr>
            <a:r>
              <a:rPr lang="en-US" altLang="zh-CN" sz="9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</a:t>
            </a:r>
            <a:r>
              <a:rPr lang="zh-CN" altLang="en-US" sz="9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物体具有一定的特征，材料具有一定的性能。</a:t>
            </a:r>
            <a:endParaRPr lang="zh-CN" altLang="en-US" sz="9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en-US" altLang="zh-CN" sz="9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 sz="9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水是一种重要而常见的单一物质。</a:t>
            </a:r>
            <a:endParaRPr lang="zh-CN" altLang="en-US" sz="9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en-US" altLang="zh-CN" sz="900"/>
              <a:t>3.</a:t>
            </a:r>
            <a:r>
              <a:rPr lang="zh-CN" altLang="en-US" sz="9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空气是一种常见而重要的混合物质。</a:t>
            </a:r>
            <a:endParaRPr lang="zh-CN" altLang="en-US" sz="90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en-US" altLang="zh-CN" sz="9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</a:t>
            </a:r>
            <a:r>
              <a:rPr lang="zh-CN" altLang="en-US" sz="9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物体的运动可以用位置、快慢和方向来描述。</a:t>
            </a:r>
            <a:endParaRPr lang="zh-CN" altLang="en-US" sz="90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en-US" altLang="zh-CN" sz="9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5.</a:t>
            </a:r>
            <a:r>
              <a:rPr lang="zh-CN" altLang="en-US" sz="9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力作用于物体，可以改变物体的形状和运动状态。</a:t>
            </a:r>
            <a:endParaRPr lang="zh-CN" altLang="en-US" sz="90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en-US" altLang="zh-CN" sz="9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6.</a:t>
            </a:r>
            <a:r>
              <a:rPr lang="zh-CN" altLang="en-US" sz="9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机械能、声、光、电、热、磁是能量的不同表现形式。</a:t>
            </a:r>
            <a:endParaRPr lang="en-US" altLang="zh-CN" sz="9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53025" y="540385"/>
            <a:ext cx="336486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 b="1">
                <a:solidFill>
                  <a:schemeClr val="tx2"/>
                </a:solidFill>
              </a:rPr>
              <a:t>主要概念：</a:t>
            </a:r>
            <a:r>
              <a:rPr lang="en-US" altLang="zh-CN" sz="1000" b="1">
                <a:solidFill>
                  <a:schemeClr val="tx2"/>
                </a:solidFill>
              </a:rPr>
              <a:t>6.1</a:t>
            </a:r>
            <a:r>
              <a:rPr lang="zh-CN" altLang="en-US" sz="1000" b="1">
                <a:solidFill>
                  <a:schemeClr val="tx2"/>
                </a:solidFill>
              </a:rPr>
              <a:t>声音因物体振动而产生，通过物质传播。</a:t>
            </a:r>
            <a:endParaRPr lang="zh-CN" altLang="en-US" sz="1000" b="1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6" grpId="0"/>
      <p:bldP spid="35" grpId="0" bldLvl="0" animBg="1"/>
      <p:bldP spid="39" grpId="0" bldLvl="0" animBg="1"/>
      <p:bldP spid="4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/>
          <p:cNvSpPr/>
          <p:nvPr/>
        </p:nvSpPr>
        <p:spPr bwMode="gray">
          <a:xfrm>
            <a:off x="351790" y="731520"/>
            <a:ext cx="6450330" cy="1623060"/>
          </a:xfrm>
          <a:custGeom>
            <a:avLst/>
            <a:gdLst>
              <a:gd name="T0" fmla="*/ 0 w 4371"/>
              <a:gd name="T1" fmla="*/ 2147483647 h 1066"/>
              <a:gd name="T2" fmla="*/ 2147483647 w 4371"/>
              <a:gd name="T3" fmla="*/ 2147483647 h 1066"/>
              <a:gd name="T4" fmla="*/ 2147483647 w 4371"/>
              <a:gd name="T5" fmla="*/ 2147483647 h 1066"/>
              <a:gd name="T6" fmla="*/ 2147483647 w 4371"/>
              <a:gd name="T7" fmla="*/ 2147483647 h 1066"/>
              <a:gd name="T8" fmla="*/ 2147483647 w 4371"/>
              <a:gd name="T9" fmla="*/ 2147483647 h 1066"/>
              <a:gd name="T10" fmla="*/ 2147483647 w 4371"/>
              <a:gd name="T11" fmla="*/ 2147483647 h 1066"/>
              <a:gd name="T12" fmla="*/ 2147483647 w 4371"/>
              <a:gd name="T13" fmla="*/ 0 h 1066"/>
              <a:gd name="T14" fmla="*/ 2147483647 w 4371"/>
              <a:gd name="T15" fmla="*/ 2147483647 h 1066"/>
              <a:gd name="T16" fmla="*/ 2147483647 w 4371"/>
              <a:gd name="T17" fmla="*/ 2147483647 h 1066"/>
              <a:gd name="T18" fmla="*/ 2147483647 w 4371"/>
              <a:gd name="T19" fmla="*/ 2147483647 h 1066"/>
              <a:gd name="T20" fmla="*/ 2147483647 w 4371"/>
              <a:gd name="T21" fmla="*/ 2147483647 h 1066"/>
              <a:gd name="T22" fmla="*/ 2147483647 w 4371"/>
              <a:gd name="T23" fmla="*/ 2147483647 h 1066"/>
              <a:gd name="T24" fmla="*/ 2147483647 w 4371"/>
              <a:gd name="T25" fmla="*/ 2147483647 h 1066"/>
              <a:gd name="T26" fmla="*/ 2147483647 w 4371"/>
              <a:gd name="T27" fmla="*/ 2147483647 h 1066"/>
              <a:gd name="T28" fmla="*/ 2147483647 w 4371"/>
              <a:gd name="T29" fmla="*/ 2147483647 h 1066"/>
              <a:gd name="T30" fmla="*/ 0 w 4371"/>
              <a:gd name="T31" fmla="*/ 2147483647 h 106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371"/>
              <a:gd name="T49" fmla="*/ 0 h 1066"/>
              <a:gd name="T50" fmla="*/ 4371 w 4371"/>
              <a:gd name="T51" fmla="*/ 1066 h 106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371" h="1066">
                <a:moveTo>
                  <a:pt x="0" y="845"/>
                </a:moveTo>
                <a:lnTo>
                  <a:pt x="1523" y="313"/>
                </a:lnTo>
                <a:lnTo>
                  <a:pt x="1610" y="617"/>
                </a:lnTo>
                <a:lnTo>
                  <a:pt x="2720" y="243"/>
                </a:lnTo>
                <a:lnTo>
                  <a:pt x="2784" y="538"/>
                </a:lnTo>
                <a:lnTo>
                  <a:pt x="3882" y="266"/>
                </a:lnTo>
                <a:lnTo>
                  <a:pt x="3795" y="0"/>
                </a:lnTo>
                <a:lnTo>
                  <a:pt x="4371" y="269"/>
                </a:lnTo>
                <a:lnTo>
                  <a:pt x="3961" y="832"/>
                </a:lnTo>
                <a:lnTo>
                  <a:pt x="3912" y="542"/>
                </a:lnTo>
                <a:lnTo>
                  <a:pt x="2594" y="921"/>
                </a:lnTo>
                <a:lnTo>
                  <a:pt x="2509" y="620"/>
                </a:lnTo>
                <a:lnTo>
                  <a:pt x="1344" y="968"/>
                </a:lnTo>
                <a:lnTo>
                  <a:pt x="1280" y="666"/>
                </a:lnTo>
                <a:lnTo>
                  <a:pt x="67" y="1066"/>
                </a:lnTo>
                <a:lnTo>
                  <a:pt x="0" y="84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>
              <a:defRPr/>
            </a:pPr>
            <a:endParaRPr lang="zh-CN" altLang="en-US">
              <a:latin typeface="+mn-ea"/>
            </a:endParaRPr>
          </a:p>
        </p:txBody>
      </p:sp>
      <p:grpSp>
        <p:nvGrpSpPr>
          <p:cNvPr id="2" name="组合 15"/>
          <p:cNvGrpSpPr/>
          <p:nvPr/>
        </p:nvGrpSpPr>
        <p:grpSpPr>
          <a:xfrm>
            <a:off x="352088" y="2354816"/>
            <a:ext cx="2035175" cy="2506980"/>
            <a:chOff x="1301413" y="2057787"/>
            <a:chExt cx="2035175" cy="2506980"/>
          </a:xfrm>
        </p:grpSpPr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1301413" y="2590552"/>
              <a:ext cx="2035175" cy="197421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声音是力吗？</a:t>
              </a:r>
              <a:endParaRPr lang="zh-CN" altLang="en-US" sz="1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以橡皮筋为例：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 algn="just">
                <a:lnSpc>
                  <a:spcPct val="120000"/>
                </a:lnSpc>
                <a:buFont typeface="Wingdings" panose="05000000000000000000" charset="0"/>
                <a:buChar char="u"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拉伸、按压、揉搓，橡皮筋不能发声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看上去与力无关。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 algn="just">
                <a:lnSpc>
                  <a:spcPct val="120000"/>
                </a:lnSpc>
                <a:buFont typeface="Wingdings" panose="05000000000000000000" charset="0"/>
                <a:buChar char="u"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弹拨或横向拉动，橡皮筋能发声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看上去与力有关。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 algn="just">
                <a:lnSpc>
                  <a:spcPct val="120000"/>
                </a:lnSpc>
                <a:buFont typeface="Wingdings" panose="05000000000000000000" charset="0"/>
                <a:buChar char="u"/>
              </a:pPr>
              <a:r>
                <a:rPr lang="zh-CN" altLang="en-US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结论：在课堂教学条件下，只有从振动的角度，才可发现声音和力的关系。所以，振动是产生声音的唯一条件。</a:t>
              </a:r>
              <a:endParaRPr lang="zh-CN" altLang="en-US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76"/>
            <p:cNvSpPr>
              <a:spLocks noChangeArrowheads="1"/>
            </p:cNvSpPr>
            <p:nvPr/>
          </p:nvSpPr>
          <p:spPr bwMode="auto">
            <a:xfrm>
              <a:off x="1877796" y="2057787"/>
              <a:ext cx="901199" cy="62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tx2"/>
                  </a:solidFill>
                  <a:latin typeface="+mn-ea"/>
                </a:rPr>
                <a:t>01</a:t>
              </a:r>
              <a:endParaRPr lang="zh-CN" altLang="en-US" sz="3600" b="1" dirty="0">
                <a:solidFill>
                  <a:schemeClr val="tx2"/>
                </a:solidFill>
                <a:latin typeface="+mn-ea"/>
              </a:endParaRPr>
            </a:p>
          </p:txBody>
        </p:sp>
      </p:grpSp>
      <p:grpSp>
        <p:nvGrpSpPr>
          <p:cNvPr id="3" name="组合 19"/>
          <p:cNvGrpSpPr/>
          <p:nvPr/>
        </p:nvGrpSpPr>
        <p:grpSpPr>
          <a:xfrm>
            <a:off x="2490470" y="2265045"/>
            <a:ext cx="2068830" cy="2306083"/>
            <a:chOff x="3450077" y="2188597"/>
            <a:chExt cx="2151078" cy="2049850"/>
          </a:xfrm>
        </p:grpSpPr>
        <p:sp>
          <p:nvSpPr>
            <p:cNvPr id="22" name="Text Box 16"/>
            <p:cNvSpPr txBox="1">
              <a:spLocks noChangeArrowheads="1"/>
            </p:cNvSpPr>
            <p:nvPr/>
          </p:nvSpPr>
          <p:spPr bwMode="auto">
            <a:xfrm>
              <a:off x="3450077" y="2811532"/>
              <a:ext cx="2151078" cy="142691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声音是能量吗？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 algn="l">
                <a:lnSpc>
                  <a:spcPct val="120000"/>
                </a:lnSpc>
                <a:buFont typeface="Wingdings" panose="05000000000000000000" charset="0"/>
                <a:buChar char="u"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在物理上，通常用两个量来描述物体（物质）：物体在某一时刻的运动状态（位置）和在这一状态下所具有的能量。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 algn="l">
                <a:lnSpc>
                  <a:spcPct val="120000"/>
                </a:lnSpc>
                <a:buFont typeface="Wingdings" panose="05000000000000000000" charset="0"/>
                <a:buChar char="u"/>
              </a:pPr>
              <a:r>
                <a:rPr lang="zh-CN" altLang="en-US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结论：物体在振动状态下（即平衡位置附近的往返运动），具有的能量即声能。</a:t>
              </a:r>
              <a:endParaRPr lang="zh-CN" altLang="en-US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76"/>
            <p:cNvSpPr>
              <a:spLocks noChangeArrowheads="1"/>
            </p:cNvSpPr>
            <p:nvPr/>
          </p:nvSpPr>
          <p:spPr bwMode="auto">
            <a:xfrm>
              <a:off x="3919213" y="2188597"/>
              <a:ext cx="943274" cy="553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tx2"/>
                  </a:solidFill>
                  <a:latin typeface="+mn-ea"/>
                </a:rPr>
                <a:t>02</a:t>
              </a:r>
              <a:endParaRPr lang="zh-CN" altLang="en-US" sz="3600" b="1" dirty="0">
                <a:solidFill>
                  <a:schemeClr val="tx2"/>
                </a:solidFill>
                <a:latin typeface="+mn-ea"/>
              </a:endParaRPr>
            </a:p>
          </p:txBody>
        </p:sp>
      </p:grpSp>
      <p:grpSp>
        <p:nvGrpSpPr>
          <p:cNvPr id="4" name="组合 23"/>
          <p:cNvGrpSpPr/>
          <p:nvPr/>
        </p:nvGrpSpPr>
        <p:grpSpPr>
          <a:xfrm>
            <a:off x="4711050" y="1952226"/>
            <a:ext cx="1863725" cy="2671445"/>
            <a:chOff x="5741655" y="1742827"/>
            <a:chExt cx="1863725" cy="2671445"/>
          </a:xfrm>
        </p:grpSpPr>
        <p:sp>
          <p:nvSpPr>
            <p:cNvPr id="26" name="Text Box 16"/>
            <p:cNvSpPr txBox="1">
              <a:spLocks noChangeArrowheads="1"/>
            </p:cNvSpPr>
            <p:nvPr/>
          </p:nvSpPr>
          <p:spPr bwMode="auto">
            <a:xfrm>
              <a:off x="5741655" y="2440057"/>
              <a:ext cx="1863725" cy="197421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声音是</a:t>
              </a:r>
              <a:r>
                <a:rPr lang="zh-CN" altLang="en-US" sz="12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波</a:t>
              </a:r>
              <a:r>
                <a:rPr lang="en-US" altLang="zh-CN" sz="12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吗？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 algn="l">
                <a:lnSpc>
                  <a:spcPct val="120000"/>
                </a:lnSpc>
                <a:buFont typeface="Wingdings" panose="05000000000000000000" charset="0"/>
                <a:buChar char="u"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物体的振动带动周围介质（如空气）的振动，而介质的振动有引起它周围其他介质的继续振动，如此振动形式不断传播，直到耳，让我们听到声音。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 algn="l">
                <a:lnSpc>
                  <a:spcPct val="120000"/>
                </a:lnSpc>
                <a:buFont typeface="Wingdings" panose="05000000000000000000" charset="0"/>
                <a:buChar char="u"/>
              </a:pPr>
              <a:r>
                <a:rPr lang="zh-CN" altLang="en-US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结论：物体的振动是以波的形式在不同媒介中传输。</a:t>
              </a:r>
              <a:endPara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120000"/>
                </a:lnSpc>
              </a:pPr>
              <a:endPara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76"/>
            <p:cNvSpPr>
              <a:spLocks noChangeArrowheads="1"/>
            </p:cNvSpPr>
            <p:nvPr/>
          </p:nvSpPr>
          <p:spPr bwMode="auto">
            <a:xfrm>
              <a:off x="6154519" y="1742827"/>
              <a:ext cx="889646" cy="62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tx2"/>
                  </a:solidFill>
                  <a:latin typeface="+mn-ea"/>
                </a:rPr>
                <a:t>03</a:t>
              </a:r>
              <a:endParaRPr lang="zh-CN" altLang="en-US" sz="3600" b="1" dirty="0">
                <a:solidFill>
                  <a:schemeClr val="tx2"/>
                </a:solidFill>
                <a:latin typeface="+mn-ea"/>
              </a:endParaRPr>
            </a:p>
          </p:txBody>
        </p:sp>
      </p:grpSp>
      <p:sp>
        <p:nvSpPr>
          <p:cNvPr id="16" name="TextBox 18"/>
          <p:cNvSpPr txBox="1"/>
          <p:nvPr/>
        </p:nvSpPr>
        <p:spPr>
          <a:xfrm>
            <a:off x="1214120" y="71120"/>
            <a:ext cx="51009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一、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声音是能量的表现形式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简单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分析</a:t>
            </a:r>
            <a:endParaRPr lang="zh-CN" alt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00034" y="71420"/>
            <a:ext cx="714380" cy="4286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 smtClean="0">
                <a:solidFill>
                  <a:schemeClr val="bg2"/>
                </a:solidFill>
                <a:latin typeface="+mn-ea"/>
                <a:cs typeface="Arial Unicode MS" panose="020B0604020202020204" pitchFamily="34" charset="-122"/>
              </a:rPr>
              <a:t>01</a:t>
            </a:r>
            <a:endParaRPr lang="zh-CN" altLang="en-US" sz="1800" b="1" dirty="0">
              <a:solidFill>
                <a:schemeClr val="bg2"/>
              </a:solidFill>
              <a:latin typeface="+mn-ea"/>
              <a:cs typeface="Arial Unicode MS" panose="020B0604020202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500048"/>
            <a:ext cx="928662" cy="714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1" name="同心圆 20"/>
          <p:cNvSpPr/>
          <p:nvPr/>
        </p:nvSpPr>
        <p:spPr>
          <a:xfrm>
            <a:off x="571472" y="0"/>
            <a:ext cx="579489" cy="571486"/>
          </a:xfrm>
          <a:prstGeom prst="donut">
            <a:avLst>
              <a:gd name="adj" fmla="val 1384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02120" y="890905"/>
            <a:ext cx="2306320" cy="27292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71450" indent="-171450">
              <a:lnSpc>
                <a:spcPct val="130000"/>
              </a:lnSpc>
              <a:buFont typeface="Wingdings" panose="05000000000000000000" charset="0"/>
              <a:buChar char="u"/>
            </a:pPr>
            <a:r>
              <a:rPr lang="zh-CN" altLang="en-US" sz="1200"/>
              <a:t>力、能量、波彼此相互联系，都能形成解释，但又不是独立的。</a:t>
            </a:r>
            <a:endParaRPr lang="zh-CN" altLang="en-US" sz="1200"/>
          </a:p>
          <a:p>
            <a:pPr marL="171450" indent="-171450">
              <a:lnSpc>
                <a:spcPct val="130000"/>
              </a:lnSpc>
              <a:buFont typeface="Wingdings" panose="05000000000000000000" charset="0"/>
              <a:buChar char="u"/>
            </a:pPr>
            <a:r>
              <a:rPr lang="zh-CN" altLang="en-US" sz="1200"/>
              <a:t>处于振动状态下的物体</a:t>
            </a:r>
            <a:r>
              <a:rPr lang="en-US" altLang="zh-CN" sz="1200"/>
              <a:t>/</a:t>
            </a:r>
            <a:r>
              <a:rPr lang="zh-CN" altLang="en-US" sz="1200"/>
              <a:t>物质具有能量——振动能，这种振动能遇到某些介质（比如空气）就会发生相互作用，即波的叠加，并产生了声音。</a:t>
            </a:r>
            <a:endParaRPr lang="zh-CN" altLang="en-US" sz="1200"/>
          </a:p>
          <a:p>
            <a:pPr marL="171450" indent="-171450">
              <a:lnSpc>
                <a:spcPct val="130000"/>
              </a:lnSpc>
              <a:buFont typeface="Wingdings" panose="05000000000000000000" charset="0"/>
              <a:buChar char="u"/>
            </a:pPr>
            <a:r>
              <a:rPr lang="zh-CN" altLang="en-US" sz="1200"/>
              <a:t>声能不仅仅是能量，还表现为传播的特点。所以用了能量的</a:t>
            </a:r>
            <a:r>
              <a:rPr lang="en-US" altLang="zh-CN" sz="1200"/>
              <a:t>“</a:t>
            </a:r>
            <a:r>
              <a:rPr lang="zh-CN" altLang="en-US" sz="1200"/>
              <a:t>表现形式</a:t>
            </a:r>
            <a:r>
              <a:rPr lang="en-US" altLang="zh-CN" sz="1200"/>
              <a:t>”</a:t>
            </a:r>
            <a:r>
              <a:rPr lang="zh-CN" altLang="en-US" sz="1200"/>
              <a:t>来描述。</a:t>
            </a:r>
            <a:endParaRPr lang="zh-CN" alt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7" grpId="0" bldLvl="0" animBg="1"/>
      <p:bldP spid="20" grpId="0" bldLvl="0" animBg="1"/>
      <p:bldP spid="2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 l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772160" y="773430"/>
            <a:ext cx="2288540" cy="22117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1.“物质科学就是研究物质及其运动和变化规律的基础自然科学”。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20000"/>
              </a:lnSpc>
              <a:buFont typeface="Wingdings" panose="05000000000000000000" charset="0"/>
              <a:buChar char="u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广义上（定性的角度），研究声音，是研究物质的运动（振动）和变化（传播、音色等），而且这种运动、变化有其独有的特征。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20000"/>
              </a:lnSpc>
              <a:buFont typeface="Wingdings" panose="05000000000000000000" charset="0"/>
              <a:buChar char="u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物体的运动（振动）决定了它具有的状态（波动）和具有的能量形式（产生了声音）。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72810" y="2874010"/>
            <a:ext cx="2844800" cy="1107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在哲学上，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物质是惟一的事实上存在的实体。所有的实体和概念都是物质的一种构成、描述和表达；所有的现象和意识都是物质相互作用的结果。</a:t>
            </a:r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zh-CN" altLang="en-US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16930" y="399415"/>
            <a:ext cx="3016250" cy="2157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如何看待物质与能量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爱因斯坦质能方程：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E=mC2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30000"/>
              </a:lnSpc>
              <a:buFont typeface="Wingdings" panose="05000000000000000000" charset="0"/>
              <a:buChar char="u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能量是物质的一种描述和表达！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l">
              <a:lnSpc>
                <a:spcPct val="130000"/>
              </a:lnSpc>
              <a:buFont typeface="Wingdings" panose="05000000000000000000" charset="0"/>
              <a:buChar char="u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在“质能方程”中，能量和质量是一回事！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30000"/>
              </a:lnSpc>
              <a:buFont typeface="Wingdings" panose="05000000000000000000" charset="0"/>
              <a:buChar char="u"/>
            </a:pPr>
            <a:r>
              <a:rPr lang="zh-CN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如果我们理解了声音是能量的表现形式，整个物质科学领域——光、热、电、磁就都能理解了。而不用去追究声波、电场、磁场、光波是不是物质这样的问题了。     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2468" y="3036994"/>
            <a:ext cx="2193498" cy="6635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狭义上（定量的角度）物体波动的定量描述可用波长和频率来表示，并与能量相关：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28"/>
          <p:cNvGrpSpPr/>
          <p:nvPr/>
        </p:nvGrpSpPr>
        <p:grpSpPr>
          <a:xfrm>
            <a:off x="3120230" y="1195215"/>
            <a:ext cx="2752869" cy="2753319"/>
            <a:chOff x="3218020" y="2137420"/>
            <a:chExt cx="2752869" cy="2753319"/>
          </a:xfrm>
        </p:grpSpPr>
        <p:sp>
          <p:nvSpPr>
            <p:cNvPr id="30" name="椭圆 6"/>
            <p:cNvSpPr/>
            <p:nvPr/>
          </p:nvSpPr>
          <p:spPr>
            <a:xfrm flipH="1" flipV="1">
              <a:off x="4617911" y="3332449"/>
              <a:ext cx="1352978" cy="1558290"/>
            </a:xfrm>
            <a:custGeom>
              <a:avLst/>
              <a:gdLst/>
              <a:ahLst/>
              <a:cxnLst/>
              <a:rect l="l" t="t" r="r" b="b"/>
              <a:pathLst>
                <a:path w="1352978" h="1558290">
                  <a:moveTo>
                    <a:pt x="779145" y="0"/>
                  </a:moveTo>
                  <a:cubicBezTo>
                    <a:pt x="1007226" y="0"/>
                    <a:pt x="1212417" y="98002"/>
                    <a:pt x="1352978" y="255954"/>
                  </a:cubicBezTo>
                  <a:cubicBezTo>
                    <a:pt x="1230457" y="395537"/>
                    <a:pt x="1158327" y="578918"/>
                    <a:pt x="1158327" y="779145"/>
                  </a:cubicBezTo>
                  <a:cubicBezTo>
                    <a:pt x="1158327" y="979373"/>
                    <a:pt x="1230457" y="1162753"/>
                    <a:pt x="1352978" y="1302337"/>
                  </a:cubicBezTo>
                  <a:cubicBezTo>
                    <a:pt x="1212417" y="1460288"/>
                    <a:pt x="1007226" y="1558290"/>
                    <a:pt x="779145" y="1558290"/>
                  </a:cubicBezTo>
                  <a:cubicBezTo>
                    <a:pt x="348835" y="1558290"/>
                    <a:pt x="0" y="1209455"/>
                    <a:pt x="0" y="779145"/>
                  </a:cubicBezTo>
                  <a:cubicBezTo>
                    <a:pt x="0" y="611543"/>
                    <a:pt x="52919" y="456302"/>
                    <a:pt x="144162" y="330069"/>
                  </a:cubicBezTo>
                  <a:lnTo>
                    <a:pt x="109784" y="108908"/>
                  </a:lnTo>
                  <a:lnTo>
                    <a:pt x="331101" y="143310"/>
                  </a:lnTo>
                  <a:cubicBezTo>
                    <a:pt x="457190" y="52617"/>
                    <a:pt x="612023" y="0"/>
                    <a:pt x="779145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61"/>
            <p:cNvSpPr/>
            <p:nvPr/>
          </p:nvSpPr>
          <p:spPr>
            <a:xfrm flipH="1" flipV="1">
              <a:off x="3226910" y="3537575"/>
              <a:ext cx="1558290" cy="1353163"/>
            </a:xfrm>
            <a:custGeom>
              <a:avLst/>
              <a:gdLst/>
              <a:ahLst/>
              <a:cxnLst/>
              <a:rect l="l" t="t" r="r" b="b"/>
              <a:pathLst>
                <a:path w="1558290" h="1353163">
                  <a:moveTo>
                    <a:pt x="779145" y="0"/>
                  </a:moveTo>
                  <a:cubicBezTo>
                    <a:pt x="946584" y="0"/>
                    <a:pt x="1101686" y="52816"/>
                    <a:pt x="1227870" y="143872"/>
                  </a:cubicBezTo>
                  <a:lnTo>
                    <a:pt x="1452805" y="108907"/>
                  </a:lnTo>
                  <a:lnTo>
                    <a:pt x="1417746" y="334454"/>
                  </a:lnTo>
                  <a:cubicBezTo>
                    <a:pt x="1506649" y="460075"/>
                    <a:pt x="1558290" y="613579"/>
                    <a:pt x="1558290" y="779145"/>
                  </a:cubicBezTo>
                  <a:cubicBezTo>
                    <a:pt x="1558290" y="1007122"/>
                    <a:pt x="1460378" y="1212230"/>
                    <a:pt x="1302560" y="1352794"/>
                  </a:cubicBezTo>
                  <a:cubicBezTo>
                    <a:pt x="1163008" y="1230383"/>
                    <a:pt x="979715" y="1158329"/>
                    <a:pt x="779593" y="1158329"/>
                  </a:cubicBezTo>
                  <a:cubicBezTo>
                    <a:pt x="579261" y="1158329"/>
                    <a:pt x="395794" y="1230534"/>
                    <a:pt x="256179" y="1353163"/>
                  </a:cubicBezTo>
                  <a:cubicBezTo>
                    <a:pt x="98093" y="1212607"/>
                    <a:pt x="0" y="1007331"/>
                    <a:pt x="0" y="779145"/>
                  </a:cubicBezTo>
                  <a:cubicBezTo>
                    <a:pt x="0" y="348835"/>
                    <a:pt x="348835" y="0"/>
                    <a:pt x="779145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6"/>
            <p:cNvSpPr/>
            <p:nvPr/>
          </p:nvSpPr>
          <p:spPr>
            <a:xfrm>
              <a:off x="3218020" y="2137420"/>
              <a:ext cx="1352978" cy="1558290"/>
            </a:xfrm>
            <a:custGeom>
              <a:avLst/>
              <a:gdLst/>
              <a:ahLst/>
              <a:cxnLst/>
              <a:rect l="l" t="t" r="r" b="b"/>
              <a:pathLst>
                <a:path w="1352978" h="1558290">
                  <a:moveTo>
                    <a:pt x="779145" y="0"/>
                  </a:moveTo>
                  <a:cubicBezTo>
                    <a:pt x="1007226" y="0"/>
                    <a:pt x="1212417" y="98002"/>
                    <a:pt x="1352978" y="255954"/>
                  </a:cubicBezTo>
                  <a:cubicBezTo>
                    <a:pt x="1230457" y="395537"/>
                    <a:pt x="1158327" y="578918"/>
                    <a:pt x="1158327" y="779145"/>
                  </a:cubicBezTo>
                  <a:cubicBezTo>
                    <a:pt x="1158327" y="979373"/>
                    <a:pt x="1230457" y="1162753"/>
                    <a:pt x="1352978" y="1302337"/>
                  </a:cubicBezTo>
                  <a:cubicBezTo>
                    <a:pt x="1212417" y="1460288"/>
                    <a:pt x="1007226" y="1558290"/>
                    <a:pt x="779145" y="1558290"/>
                  </a:cubicBezTo>
                  <a:cubicBezTo>
                    <a:pt x="348835" y="1558290"/>
                    <a:pt x="0" y="1209455"/>
                    <a:pt x="0" y="779145"/>
                  </a:cubicBezTo>
                  <a:cubicBezTo>
                    <a:pt x="0" y="611543"/>
                    <a:pt x="52919" y="456302"/>
                    <a:pt x="144162" y="330069"/>
                  </a:cubicBezTo>
                  <a:lnTo>
                    <a:pt x="109784" y="108908"/>
                  </a:lnTo>
                  <a:lnTo>
                    <a:pt x="331101" y="143310"/>
                  </a:lnTo>
                  <a:cubicBezTo>
                    <a:pt x="457190" y="52617"/>
                    <a:pt x="612023" y="0"/>
                    <a:pt x="779145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3" name="椭圆 61"/>
            <p:cNvSpPr/>
            <p:nvPr/>
          </p:nvSpPr>
          <p:spPr>
            <a:xfrm>
              <a:off x="4412599" y="2137421"/>
              <a:ext cx="1558290" cy="1353163"/>
            </a:xfrm>
            <a:custGeom>
              <a:avLst/>
              <a:gdLst/>
              <a:ahLst/>
              <a:cxnLst/>
              <a:rect l="l" t="t" r="r" b="b"/>
              <a:pathLst>
                <a:path w="1558290" h="1353163">
                  <a:moveTo>
                    <a:pt x="779145" y="0"/>
                  </a:moveTo>
                  <a:cubicBezTo>
                    <a:pt x="946584" y="0"/>
                    <a:pt x="1101686" y="52816"/>
                    <a:pt x="1227870" y="143872"/>
                  </a:cubicBezTo>
                  <a:lnTo>
                    <a:pt x="1452805" y="108907"/>
                  </a:lnTo>
                  <a:lnTo>
                    <a:pt x="1417746" y="334454"/>
                  </a:lnTo>
                  <a:cubicBezTo>
                    <a:pt x="1506649" y="460075"/>
                    <a:pt x="1558290" y="613579"/>
                    <a:pt x="1558290" y="779145"/>
                  </a:cubicBezTo>
                  <a:cubicBezTo>
                    <a:pt x="1558290" y="1007122"/>
                    <a:pt x="1460378" y="1212230"/>
                    <a:pt x="1302560" y="1352794"/>
                  </a:cubicBezTo>
                  <a:cubicBezTo>
                    <a:pt x="1163008" y="1230383"/>
                    <a:pt x="979715" y="1158329"/>
                    <a:pt x="779593" y="1158329"/>
                  </a:cubicBezTo>
                  <a:cubicBezTo>
                    <a:pt x="579261" y="1158329"/>
                    <a:pt x="395794" y="1230534"/>
                    <a:pt x="256179" y="1353163"/>
                  </a:cubicBezTo>
                  <a:cubicBezTo>
                    <a:pt x="98093" y="1212607"/>
                    <a:pt x="0" y="1007331"/>
                    <a:pt x="0" y="779145"/>
                  </a:cubicBezTo>
                  <a:cubicBezTo>
                    <a:pt x="0" y="348835"/>
                    <a:pt x="348835" y="0"/>
                    <a:pt x="779145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4268518" y="3214227"/>
              <a:ext cx="651872" cy="651872"/>
            </a:xfrm>
            <a:prstGeom prst="ellipse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55976" y="3401664"/>
              <a:ext cx="477644" cy="2457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理解</a:t>
              </a:r>
              <a:endPara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392645" y="2808615"/>
              <a:ext cx="913130" cy="2152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定性认识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42045" y="4060200"/>
              <a:ext cx="1028700" cy="2152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描述与表达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600461" y="4004038"/>
              <a:ext cx="812459" cy="2152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定量理解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785200" y="2706380"/>
              <a:ext cx="984885" cy="2152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能量与质量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4305758" y="3251467"/>
              <a:ext cx="577392" cy="577392"/>
            </a:xfrm>
            <a:prstGeom prst="ellipse">
              <a:avLst/>
            </a:prstGeom>
            <a:no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椭圆 24"/>
          <p:cNvSpPr/>
          <p:nvPr/>
        </p:nvSpPr>
        <p:spPr>
          <a:xfrm>
            <a:off x="500034" y="71420"/>
            <a:ext cx="714380" cy="4286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 smtClean="0">
                <a:solidFill>
                  <a:schemeClr val="bg2"/>
                </a:solidFill>
                <a:latin typeface="+mn-ea"/>
                <a:cs typeface="Arial Unicode MS" panose="020B0604020202020204" pitchFamily="34" charset="-122"/>
              </a:rPr>
              <a:t>01</a:t>
            </a:r>
            <a:endParaRPr lang="zh-CN" altLang="en-US" sz="1800" b="1" dirty="0">
              <a:solidFill>
                <a:schemeClr val="bg2"/>
              </a:solidFill>
              <a:latin typeface="+mn-ea"/>
              <a:cs typeface="Arial Unicode MS" panose="020B0604020202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500048"/>
            <a:ext cx="928662" cy="714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41" name="同心圆 40"/>
          <p:cNvSpPr/>
          <p:nvPr/>
        </p:nvSpPr>
        <p:spPr>
          <a:xfrm>
            <a:off x="571472" y="0"/>
            <a:ext cx="579489" cy="571486"/>
          </a:xfrm>
          <a:prstGeom prst="donut">
            <a:avLst>
              <a:gd name="adj" fmla="val 1384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50340" y="160020"/>
            <a:ext cx="330581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二 、声音与能量的关系分析</a:t>
            </a:r>
            <a:endParaRPr lang="zh-CN" altLang="en-US" sz="2000" dirty="0" smtClean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25040" y="3890645"/>
            <a:ext cx="11125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00"/>
              <a:t>E</a:t>
            </a:r>
            <a:r>
              <a:rPr lang="zh-CN" altLang="en-US" sz="900"/>
              <a:t>：能量</a:t>
            </a:r>
            <a:endParaRPr lang="zh-CN" altLang="en-US" sz="900"/>
          </a:p>
          <a:p>
            <a:r>
              <a:rPr lang="en-US" altLang="zh-CN" sz="900"/>
              <a:t>h</a:t>
            </a:r>
            <a:r>
              <a:rPr lang="zh-CN" altLang="en-US" sz="900"/>
              <a:t>：普朗克常数</a:t>
            </a:r>
            <a:endParaRPr lang="zh-CN" altLang="en-US" sz="900"/>
          </a:p>
          <a:p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λ：波长</a:t>
            </a:r>
            <a:endParaRPr lang="zh-CN" altLang="en-US" sz="9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ν：频率</a:t>
            </a:r>
            <a:endParaRPr lang="zh-CN" altLang="en-US" sz="9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24638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914400" imgH="215900" progId="Equation.KSEE3">
                  <p:embed/>
                </p:oleObj>
              </mc:Choice>
              <mc:Fallback>
                <p:oleObj name="" r:id="rId2" imgW="9144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14800" y="24638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499745" y="3714750"/>
            <a:ext cx="1825625" cy="1078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20000"/>
              </a:lnSpc>
            </a:pPr>
            <a:r>
              <a:rPr lang="en-US" altLang="zh-CN"/>
              <a:t>E=h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•</a:t>
            </a:r>
            <a:r>
              <a:rPr lang="en-US" altLang="zh-CN"/>
              <a:t> c/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λ=h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•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cν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71450" indent="-171450" algn="l">
              <a:lnSpc>
                <a:spcPct val="120000"/>
              </a:lnSpc>
              <a:buFont typeface="Wingdings" panose="05000000000000000000" charset="0"/>
              <a:buChar char="u"/>
            </a:pP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能量与波长成反比，与频率成正比；</a:t>
            </a:r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71450" indent="-171450" algn="l">
              <a:lnSpc>
                <a:spcPct val="120000"/>
              </a:lnSpc>
              <a:buFont typeface="Wingdings" panose="05000000000000000000" charset="0"/>
              <a:buChar char="u"/>
            </a:pP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能量公式对声、光、电、热、磁都适用。</a:t>
            </a:r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95015" y="4229735"/>
            <a:ext cx="5521960" cy="1045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通过以上分析，我们会发现，对于物质的认识，不能仅仅从是否是一个</a:t>
            </a:r>
            <a:r>
              <a:rPr lang="en-US" altLang="zh-CN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实体</a:t>
            </a:r>
            <a:r>
              <a:rPr lang="en-US" altLang="zh-CN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来认知，更需要从能量角度以及物质的描述和表达来认识。</a:t>
            </a:r>
            <a:r>
              <a:rPr lang="zh-CN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这就是声音这个单元在物质科学领域中的最主要的作用。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  <p:bldP spid="25" grpId="0" bldLvl="0" animBg="1"/>
      <p:bldP spid="29" grpId="0" bldLvl="0" animBg="1"/>
      <p:bldP spid="4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18"/>
          <p:cNvSpPr txBox="1"/>
          <p:nvPr/>
        </p:nvSpPr>
        <p:spPr>
          <a:xfrm>
            <a:off x="1151255" y="194945"/>
            <a:ext cx="51117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三、单元学段目标要求与课程设计</a:t>
            </a:r>
            <a:endParaRPr lang="zh-CN" alt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500034" y="71420"/>
            <a:ext cx="714380" cy="4286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 smtClean="0">
                <a:solidFill>
                  <a:schemeClr val="bg2"/>
                </a:solidFill>
                <a:latin typeface="+mn-ea"/>
                <a:cs typeface="Arial Unicode MS" panose="020B0604020202020204" pitchFamily="34" charset="-122"/>
              </a:rPr>
              <a:t>01</a:t>
            </a:r>
            <a:endParaRPr lang="zh-CN" altLang="en-US" sz="1800" b="1" dirty="0">
              <a:solidFill>
                <a:schemeClr val="bg2"/>
              </a:solidFill>
              <a:latin typeface="+mn-ea"/>
              <a:cs typeface="Arial Unicode MS" panose="020B0604020202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0" y="500048"/>
            <a:ext cx="928662" cy="714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48" name="同心圆 47"/>
          <p:cNvSpPr/>
          <p:nvPr/>
        </p:nvSpPr>
        <p:spPr>
          <a:xfrm>
            <a:off x="571472" y="0"/>
            <a:ext cx="579489" cy="571486"/>
          </a:xfrm>
          <a:prstGeom prst="donut">
            <a:avLst>
              <a:gd name="adj" fmla="val 1384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1195" y="761365"/>
            <a:ext cx="5934075" cy="4044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065" indent="-12065">
              <a:lnSpc>
                <a:spcPct val="170000"/>
              </a:lnSpc>
            </a:pPr>
            <a:r>
              <a:rPr lang="en-US" altLang="zh-CN" sz="1200">
                <a:latin typeface="Calibri" panose="020F0502020204030204" pitchFamily="34" charset="0"/>
                <a:ea typeface="宋体" panose="02010600030101010101" pitchFamily="2" charset="-122"/>
                <a:sym typeface="+mn-ea"/>
              </a:rPr>
              <a:t>    </a:t>
            </a:r>
            <a:endParaRPr lang="zh-CN" altLang="en-US" sz="1200" b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Mail Us"/>
          <p:cNvSpPr txBox="1"/>
          <p:nvPr>
            <p:custDataLst>
              <p:tags r:id="rId1"/>
            </p:custDataLst>
          </p:nvPr>
        </p:nvSpPr>
        <p:spPr>
          <a:xfrm>
            <a:off x="476885" y="1193800"/>
            <a:ext cx="1485265" cy="6902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t">
            <a:spAutoFit/>
          </a:bodyPr>
          <a:lstStyle>
            <a:lvl1pPr algn="r">
              <a:defRPr sz="1600">
                <a:solidFill>
                  <a:srgbClr val="44546A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6.1.1  举例说明声音在不同物质中可以向各个方向传播。</a:t>
            </a:r>
            <a:endParaRPr kumimoji="0" lang="en-US" altLang="zh-CN" sz="1350" b="1" i="0" u="none" strike="noStrike" kern="1200" cap="none" spc="130" normalizeH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33" name="Mail Us"/>
          <p:cNvSpPr txBox="1"/>
          <p:nvPr>
            <p:custDataLst>
              <p:tags r:id="rId2"/>
            </p:custDataLst>
          </p:nvPr>
        </p:nvSpPr>
        <p:spPr>
          <a:xfrm>
            <a:off x="522660" y="2471560"/>
            <a:ext cx="1338698" cy="6902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t">
            <a:spAutoFit/>
          </a:bodyPr>
          <a:lstStyle>
            <a:lvl1pPr algn="r">
              <a:defRPr sz="1600">
                <a:solidFill>
                  <a:srgbClr val="44546A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6.1.2举例说明声 音 因 物 体振动而产生。</a:t>
            </a:r>
            <a:endParaRPr kumimoji="0" lang="zh-CN" altLang="en-US" sz="1350" b="1" i="0" u="none" strike="noStrike" kern="1200" cap="none" spc="130" normalizeH="0" noProof="0" smtClean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Mail Us"/>
          <p:cNvSpPr txBox="1"/>
          <p:nvPr>
            <p:custDataLst>
              <p:tags r:id="rId3"/>
            </p:custDataLst>
          </p:nvPr>
        </p:nvSpPr>
        <p:spPr>
          <a:xfrm>
            <a:off x="5278755" y="1193800"/>
            <a:ext cx="1459865" cy="11055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t">
            <a:spAutoFit/>
          </a:bodyPr>
          <a:lstStyle>
            <a:lvl1pPr algn="r">
              <a:defRPr sz="1600">
                <a:solidFill>
                  <a:srgbClr val="44546A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35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6.1.3-1</a:t>
            </a:r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声音有高 低、强弱之分；制作简易装置，知道振动的变化会使声音发生改变。</a:t>
            </a:r>
            <a:endParaRPr kumimoji="0" lang="zh-CN" altLang="en-US" sz="1350" b="1" i="0" u="none" strike="noStrike" kern="1200" cap="none" spc="130" normalizeH="0" noProof="0" smtClean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1" name="任意多边形: 形状 40"/>
          <p:cNvSpPr/>
          <p:nvPr>
            <p:custDataLst>
              <p:tags r:id="rId4"/>
            </p:custDataLst>
          </p:nvPr>
        </p:nvSpPr>
        <p:spPr>
          <a:xfrm>
            <a:off x="3798558" y="1784136"/>
            <a:ext cx="670134" cy="1179832"/>
          </a:xfrm>
          <a:custGeom>
            <a:avLst/>
            <a:gdLst>
              <a:gd name="connsiteX0" fmla="*/ 1394523 w 1509968"/>
              <a:gd name="connsiteY0" fmla="*/ 0 h 2657725"/>
              <a:gd name="connsiteX1" fmla="*/ 1414961 w 1509968"/>
              <a:gd name="connsiteY1" fmla="*/ 56307 h 2657725"/>
              <a:gd name="connsiteX2" fmla="*/ 1509968 w 1509968"/>
              <a:gd name="connsiteY2" fmla="*/ 689944 h 2657725"/>
              <a:gd name="connsiteX3" fmla="*/ 578265 w 1509968"/>
              <a:gd name="connsiteY3" fmla="*/ 2456845 h 2657725"/>
              <a:gd name="connsiteX4" fmla="*/ 563631 w 1509968"/>
              <a:gd name="connsiteY4" fmla="*/ 2465810 h 2657725"/>
              <a:gd name="connsiteX5" fmla="*/ 667600 w 1509968"/>
              <a:gd name="connsiteY5" fmla="*/ 2657725 h 2657725"/>
              <a:gd name="connsiteX6" fmla="*/ 459187 w 1509968"/>
              <a:gd name="connsiteY6" fmla="*/ 2529790 h 2657725"/>
              <a:gd name="connsiteX7" fmla="*/ 454763 w 1509968"/>
              <a:gd name="connsiteY7" fmla="*/ 2532499 h 2657725"/>
              <a:gd name="connsiteX8" fmla="*/ 250021 w 1509968"/>
              <a:gd name="connsiteY8" fmla="*/ 2401392 h 2657725"/>
              <a:gd name="connsiteX9" fmla="*/ 54592 w 1509968"/>
              <a:gd name="connsiteY9" fmla="*/ 2281428 h 2657725"/>
              <a:gd name="connsiteX10" fmla="*/ 54248 w 1509968"/>
              <a:gd name="connsiteY10" fmla="*/ 2276029 h 2657725"/>
              <a:gd name="connsiteX11" fmla="*/ 21352 w 1509968"/>
              <a:gd name="connsiteY11" fmla="*/ 2254964 h 2657725"/>
              <a:gd name="connsiteX12" fmla="*/ 21352 w 1509968"/>
              <a:gd name="connsiteY12" fmla="*/ 1760210 h 2657725"/>
              <a:gd name="connsiteX13" fmla="*/ 0 w 1509968"/>
              <a:gd name="connsiteY13" fmla="*/ 1425410 h 2657725"/>
              <a:gd name="connsiteX14" fmla="*/ 57691 w 1509968"/>
              <a:gd name="connsiteY14" fmla="*/ 1531900 h 2657725"/>
              <a:gd name="connsiteX15" fmla="*/ 87423 w 1509968"/>
              <a:gd name="connsiteY15" fmla="*/ 1509121 h 2657725"/>
              <a:gd name="connsiteX16" fmla="*/ 474352 w 1509968"/>
              <a:gd name="connsiteY16" fmla="*/ 668545 h 2657725"/>
              <a:gd name="connsiteX17" fmla="*/ 426550 w 1509968"/>
              <a:gd name="connsiteY17" fmla="*/ 344613 h 2657725"/>
              <a:gd name="connsiteX18" fmla="*/ 421160 w 1509968"/>
              <a:gd name="connsiteY18" fmla="*/ 329525 h 2657725"/>
              <a:gd name="connsiteX19" fmla="*/ 1008853 w 1509968"/>
              <a:gd name="connsiteY19" fmla="*/ 421784 h 2657725"/>
              <a:gd name="connsiteX20" fmla="*/ 1015449 w 1509968"/>
              <a:gd name="connsiteY20" fmla="*/ 427631 h 265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09968" h="2657725">
                <a:moveTo>
                  <a:pt x="1394523" y="0"/>
                </a:moveTo>
                <a:lnTo>
                  <a:pt x="1414961" y="56307"/>
                </a:lnTo>
                <a:cubicBezTo>
                  <a:pt x="1476706" y="256473"/>
                  <a:pt x="1509968" y="469292"/>
                  <a:pt x="1509968" y="689944"/>
                </a:cubicBezTo>
                <a:cubicBezTo>
                  <a:pt x="1509968" y="1425453"/>
                  <a:pt x="1140388" y="2073923"/>
                  <a:pt x="578265" y="2456845"/>
                </a:cubicBezTo>
                <a:lnTo>
                  <a:pt x="563631" y="2465810"/>
                </a:lnTo>
                <a:lnTo>
                  <a:pt x="667600" y="2657725"/>
                </a:lnTo>
                <a:lnTo>
                  <a:pt x="459187" y="2529790"/>
                </a:lnTo>
                <a:lnTo>
                  <a:pt x="454763" y="2532499"/>
                </a:lnTo>
                <a:lnTo>
                  <a:pt x="250021" y="2401392"/>
                </a:lnTo>
                <a:lnTo>
                  <a:pt x="54592" y="2281428"/>
                </a:lnTo>
                <a:lnTo>
                  <a:pt x="54248" y="2276029"/>
                </a:lnTo>
                <a:lnTo>
                  <a:pt x="21352" y="2254964"/>
                </a:lnTo>
                <a:lnTo>
                  <a:pt x="21352" y="1760210"/>
                </a:lnTo>
                <a:lnTo>
                  <a:pt x="0" y="1425410"/>
                </a:lnTo>
                <a:lnTo>
                  <a:pt x="57691" y="1531900"/>
                </a:lnTo>
                <a:lnTo>
                  <a:pt x="87423" y="1509121"/>
                </a:lnTo>
                <a:cubicBezTo>
                  <a:pt x="323730" y="1309323"/>
                  <a:pt x="474352" y="1006955"/>
                  <a:pt x="474352" y="668545"/>
                </a:cubicBezTo>
                <a:cubicBezTo>
                  <a:pt x="474352" y="555742"/>
                  <a:pt x="457616" y="446943"/>
                  <a:pt x="426550" y="344613"/>
                </a:cubicBezTo>
                <a:lnTo>
                  <a:pt x="421160" y="329525"/>
                </a:lnTo>
                <a:lnTo>
                  <a:pt x="1008853" y="421784"/>
                </a:lnTo>
                <a:lnTo>
                  <a:pt x="1015449" y="427631"/>
                </a:lnTo>
                <a:close/>
              </a:path>
            </a:pathLst>
          </a:custGeom>
          <a:solidFill>
            <a:srgbClr val="1AA3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任意多边形: 形状 44"/>
          <p:cNvSpPr/>
          <p:nvPr>
            <p:custDataLst>
              <p:tags r:id="rId5"/>
            </p:custDataLst>
          </p:nvPr>
        </p:nvSpPr>
        <p:spPr>
          <a:xfrm rot="3653995">
            <a:off x="2389627" y="1337821"/>
            <a:ext cx="1091361" cy="1057689"/>
          </a:xfrm>
          <a:custGeom>
            <a:avLst/>
            <a:gdLst>
              <a:gd name="connsiteX0" fmla="*/ 0 w 1937956"/>
              <a:gd name="connsiteY0" fmla="*/ 291842 h 1878313"/>
              <a:gd name="connsiteX1" fmla="*/ 483891 w 1937956"/>
              <a:gd name="connsiteY1" fmla="*/ 50468 h 1878313"/>
              <a:gd name="connsiteX2" fmla="*/ 571603 w 1937956"/>
              <a:gd name="connsiteY2" fmla="*/ 3307 h 1878313"/>
              <a:gd name="connsiteX3" fmla="*/ 574833 w 1937956"/>
              <a:gd name="connsiteY3" fmla="*/ 5104 h 1878313"/>
              <a:gd name="connsiteX4" fmla="*/ 585066 w 1937956"/>
              <a:gd name="connsiteY4" fmla="*/ 0 h 1878313"/>
              <a:gd name="connsiteX5" fmla="*/ 1105059 w 1937956"/>
              <a:gd name="connsiteY5" fmla="*/ 288962 h 1878313"/>
              <a:gd name="connsiteX6" fmla="*/ 977564 w 1937956"/>
              <a:gd name="connsiteY6" fmla="*/ 289295 h 1878313"/>
              <a:gd name="connsiteX7" fmla="*/ 987882 w 1937956"/>
              <a:gd name="connsiteY7" fmla="*/ 354107 h 1878313"/>
              <a:gd name="connsiteX8" fmla="*/ 1414458 w 1937956"/>
              <a:gd name="connsiteY8" fmla="*/ 923102 h 1878313"/>
              <a:gd name="connsiteX9" fmla="*/ 1903691 w 1937956"/>
              <a:gd name="connsiteY9" fmla="*/ 1031546 h 1878313"/>
              <a:gd name="connsiteX10" fmla="*/ 1914118 w 1937956"/>
              <a:gd name="connsiteY10" fmla="*/ 1030261 h 1878313"/>
              <a:gd name="connsiteX11" fmla="*/ 1700110 w 1937956"/>
              <a:gd name="connsiteY11" fmla="*/ 1476802 h 1878313"/>
              <a:gd name="connsiteX12" fmla="*/ 1694200 w 1937956"/>
              <a:gd name="connsiteY12" fmla="*/ 1480460 h 1878313"/>
              <a:gd name="connsiteX13" fmla="*/ 1937956 w 1937956"/>
              <a:gd name="connsiteY13" fmla="*/ 1874210 h 1878313"/>
              <a:gd name="connsiteX14" fmla="*/ 1818618 w 1937956"/>
              <a:gd name="connsiteY14" fmla="*/ 1878313 h 1878313"/>
              <a:gd name="connsiteX15" fmla="*/ 1021076 w 1937956"/>
              <a:gd name="connsiteY15" fmla="*/ 1664560 h 1878313"/>
              <a:gd name="connsiteX16" fmla="*/ 161057 w 1937956"/>
              <a:gd name="connsiteY16" fmla="*/ 345134 h 1878313"/>
              <a:gd name="connsiteX17" fmla="*/ 158815 w 1937956"/>
              <a:gd name="connsiteY17" fmla="*/ 291428 h 187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37956" h="1878313">
                <a:moveTo>
                  <a:pt x="0" y="291842"/>
                </a:moveTo>
                <a:lnTo>
                  <a:pt x="483891" y="50468"/>
                </a:lnTo>
                <a:lnTo>
                  <a:pt x="571603" y="3307"/>
                </a:lnTo>
                <a:lnTo>
                  <a:pt x="574833" y="5104"/>
                </a:lnTo>
                <a:lnTo>
                  <a:pt x="585066" y="0"/>
                </a:lnTo>
                <a:lnTo>
                  <a:pt x="1105059" y="288962"/>
                </a:lnTo>
                <a:lnTo>
                  <a:pt x="977564" y="289295"/>
                </a:lnTo>
                <a:lnTo>
                  <a:pt x="987882" y="354107"/>
                </a:lnTo>
                <a:cubicBezTo>
                  <a:pt x="1039185" y="585756"/>
                  <a:pt x="1187790" y="796940"/>
                  <a:pt x="1414458" y="923102"/>
                </a:cubicBezTo>
                <a:cubicBezTo>
                  <a:pt x="1569888" y="1009614"/>
                  <a:pt x="1739952" y="1043863"/>
                  <a:pt x="1903691" y="1031546"/>
                </a:cubicBezTo>
                <a:lnTo>
                  <a:pt x="1914118" y="1030261"/>
                </a:lnTo>
                <a:lnTo>
                  <a:pt x="1700110" y="1476802"/>
                </a:lnTo>
                <a:lnTo>
                  <a:pt x="1694200" y="1480460"/>
                </a:lnTo>
                <a:lnTo>
                  <a:pt x="1937956" y="1874210"/>
                </a:lnTo>
                <a:lnTo>
                  <a:pt x="1818618" y="1878313"/>
                </a:lnTo>
                <a:cubicBezTo>
                  <a:pt x="1548237" y="1874601"/>
                  <a:pt x="1274438" y="1805580"/>
                  <a:pt x="1021076" y="1664560"/>
                </a:cubicBezTo>
                <a:cubicBezTo>
                  <a:pt x="514354" y="1382522"/>
                  <a:pt x="209316" y="879240"/>
                  <a:pt x="161057" y="345134"/>
                </a:cubicBezTo>
                <a:lnTo>
                  <a:pt x="158815" y="291428"/>
                </a:lnTo>
                <a:close/>
              </a:path>
            </a:pathLst>
          </a:custGeom>
          <a:solidFill>
            <a:srgbClr val="1F74A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任意多边形: 形状 42"/>
          <p:cNvSpPr/>
          <p:nvPr>
            <p:custDataLst>
              <p:tags r:id="rId6"/>
            </p:custDataLst>
          </p:nvPr>
        </p:nvSpPr>
        <p:spPr>
          <a:xfrm rot="9555269">
            <a:off x="3255189" y="1005725"/>
            <a:ext cx="1133615" cy="1038542"/>
          </a:xfrm>
          <a:custGeom>
            <a:avLst/>
            <a:gdLst>
              <a:gd name="connsiteX0" fmla="*/ 1586244 w 2553243"/>
              <a:gd name="connsiteY0" fmla="*/ 2202786 h 2339320"/>
              <a:gd name="connsiteX1" fmla="*/ 259527 w 2553243"/>
              <a:gd name="connsiteY1" fmla="*/ 603220 h 2339320"/>
              <a:gd name="connsiteX2" fmla="*/ 234257 w 2553243"/>
              <a:gd name="connsiteY2" fmla="*/ 369528 h 2339320"/>
              <a:gd name="connsiteX3" fmla="*/ 0 w 2553243"/>
              <a:gd name="connsiteY3" fmla="*/ 370138 h 2339320"/>
              <a:gd name="connsiteX4" fmla="*/ 620600 w 2553243"/>
              <a:gd name="connsiteY4" fmla="*/ 60571 h 2339320"/>
              <a:gd name="connsiteX5" fmla="*/ 727283 w 2553243"/>
              <a:gd name="connsiteY5" fmla="*/ 4563 h 2339320"/>
              <a:gd name="connsiteX6" fmla="*/ 729896 w 2553243"/>
              <a:gd name="connsiteY6" fmla="*/ 6052 h 2339320"/>
              <a:gd name="connsiteX7" fmla="*/ 742029 w 2553243"/>
              <a:gd name="connsiteY7" fmla="*/ 0 h 2339320"/>
              <a:gd name="connsiteX8" fmla="*/ 1401526 w 2553243"/>
              <a:gd name="connsiteY8" fmla="*/ 366486 h 2339320"/>
              <a:gd name="connsiteX9" fmla="*/ 1260799 w 2553243"/>
              <a:gd name="connsiteY9" fmla="*/ 366853 h 2339320"/>
              <a:gd name="connsiteX10" fmla="*/ 1261777 w 2553243"/>
              <a:gd name="connsiteY10" fmla="*/ 379460 h 2339320"/>
              <a:gd name="connsiteX11" fmla="*/ 1934156 w 2553243"/>
              <a:gd name="connsiteY11" fmla="*/ 1243755 h 2339320"/>
              <a:gd name="connsiteX12" fmla="*/ 2351514 w 2553243"/>
              <a:gd name="connsiteY12" fmla="*/ 1310301 h 2339320"/>
              <a:gd name="connsiteX13" fmla="*/ 2401225 w 2553243"/>
              <a:gd name="connsiteY13" fmla="*/ 1305495 h 2339320"/>
              <a:gd name="connsiteX14" fmla="*/ 2200439 w 2553243"/>
              <a:gd name="connsiteY14" fmla="*/ 1835587 h 2339320"/>
              <a:gd name="connsiteX15" fmla="*/ 2193363 w 2553243"/>
              <a:gd name="connsiteY15" fmla="*/ 1840845 h 2339320"/>
              <a:gd name="connsiteX16" fmla="*/ 2553243 w 2553243"/>
              <a:gd name="connsiteY16" fmla="*/ 2325053 h 2339320"/>
              <a:gd name="connsiteX17" fmla="*/ 2414790 w 2553243"/>
              <a:gd name="connsiteY17" fmla="*/ 2337560 h 2339320"/>
              <a:gd name="connsiteX18" fmla="*/ 1586244 w 2553243"/>
              <a:gd name="connsiteY18" fmla="*/ 2202786 h 233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53243" h="2339320">
                <a:moveTo>
                  <a:pt x="1586244" y="2202786"/>
                </a:moveTo>
                <a:cubicBezTo>
                  <a:pt x="869990" y="1931486"/>
                  <a:pt x="388266" y="1309683"/>
                  <a:pt x="259527" y="603220"/>
                </a:cubicBezTo>
                <a:lnTo>
                  <a:pt x="234257" y="369528"/>
                </a:lnTo>
                <a:lnTo>
                  <a:pt x="0" y="370138"/>
                </a:lnTo>
                <a:lnTo>
                  <a:pt x="620600" y="60571"/>
                </a:lnTo>
                <a:lnTo>
                  <a:pt x="727283" y="4563"/>
                </a:lnTo>
                <a:lnTo>
                  <a:pt x="729896" y="6052"/>
                </a:lnTo>
                <a:lnTo>
                  <a:pt x="742029" y="0"/>
                </a:lnTo>
                <a:lnTo>
                  <a:pt x="1401526" y="366486"/>
                </a:lnTo>
                <a:lnTo>
                  <a:pt x="1260799" y="366853"/>
                </a:lnTo>
                <a:lnTo>
                  <a:pt x="1261777" y="379460"/>
                </a:lnTo>
                <a:cubicBezTo>
                  <a:pt x="1309873" y="760792"/>
                  <a:pt x="1556615" y="1100751"/>
                  <a:pt x="1934156" y="1243755"/>
                </a:cubicBezTo>
                <a:cubicBezTo>
                  <a:pt x="2071444" y="1295756"/>
                  <a:pt x="2213030" y="1316791"/>
                  <a:pt x="2351514" y="1310301"/>
                </a:cubicBezTo>
                <a:lnTo>
                  <a:pt x="2401225" y="1305495"/>
                </a:lnTo>
                <a:lnTo>
                  <a:pt x="2200439" y="1835587"/>
                </a:lnTo>
                <a:lnTo>
                  <a:pt x="2193363" y="1840845"/>
                </a:lnTo>
                <a:lnTo>
                  <a:pt x="2553243" y="2325053"/>
                </a:lnTo>
                <a:lnTo>
                  <a:pt x="2414790" y="2337560"/>
                </a:lnTo>
                <a:cubicBezTo>
                  <a:pt x="2140165" y="2348839"/>
                  <a:pt x="1859102" y="2306138"/>
                  <a:pt x="1586244" y="2202786"/>
                </a:cubicBezTo>
                <a:close/>
              </a:path>
            </a:pathLst>
          </a:custGeom>
          <a:solidFill>
            <a:srgbClr val="3498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任意多边形: 形状 43"/>
          <p:cNvSpPr/>
          <p:nvPr>
            <p:custDataLst>
              <p:tags r:id="rId7"/>
            </p:custDataLst>
          </p:nvPr>
        </p:nvSpPr>
        <p:spPr>
          <a:xfrm rot="19652868">
            <a:off x="2808873" y="2244317"/>
            <a:ext cx="1011472" cy="1003550"/>
          </a:xfrm>
          <a:custGeom>
            <a:avLst/>
            <a:gdLst>
              <a:gd name="connsiteX0" fmla="*/ 1401526 w 2278261"/>
              <a:gd name="connsiteY0" fmla="*/ 366486 h 2261048"/>
              <a:gd name="connsiteX1" fmla="*/ 1316187 w 2278261"/>
              <a:gd name="connsiteY1" fmla="*/ 366709 h 2261048"/>
              <a:gd name="connsiteX2" fmla="*/ 1318738 w 2278261"/>
              <a:gd name="connsiteY2" fmla="*/ 382590 h 2261048"/>
              <a:gd name="connsiteX3" fmla="*/ 1781966 w 2278261"/>
              <a:gd name="connsiteY3" fmla="*/ 1055256 h 2261048"/>
              <a:gd name="connsiteX4" fmla="*/ 2177140 w 2278261"/>
              <a:gd name="connsiteY4" fmla="*/ 1205101 h 2261048"/>
              <a:gd name="connsiteX5" fmla="*/ 2278261 w 2278261"/>
              <a:gd name="connsiteY5" fmla="*/ 1216058 h 2261048"/>
              <a:gd name="connsiteX6" fmla="*/ 1916170 w 2278261"/>
              <a:gd name="connsiteY6" fmla="*/ 1785474 h 2261048"/>
              <a:gd name="connsiteX7" fmla="*/ 1908175 w 2278261"/>
              <a:gd name="connsiteY7" fmla="*/ 1789187 h 2261048"/>
              <a:gd name="connsiteX8" fmla="*/ 2127349 w 2278261"/>
              <a:gd name="connsiteY8" fmla="*/ 2261048 h 2261048"/>
              <a:gd name="connsiteX9" fmla="*/ 1983482 w 2278261"/>
              <a:gd name="connsiteY9" fmla="*/ 2244543 h 2261048"/>
              <a:gd name="connsiteX10" fmla="*/ 1199517 w 2278261"/>
              <a:gd name="connsiteY10" fmla="*/ 1944458 h 2261048"/>
              <a:gd name="connsiteX11" fmla="*/ 239578 w 2278261"/>
              <a:gd name="connsiteY11" fmla="*/ 415120 h 2261048"/>
              <a:gd name="connsiteX12" fmla="*/ 236302 w 2278261"/>
              <a:gd name="connsiteY12" fmla="*/ 369523 h 2261048"/>
              <a:gd name="connsiteX13" fmla="*/ 0 w 2278261"/>
              <a:gd name="connsiteY13" fmla="*/ 370138 h 2261048"/>
              <a:gd name="connsiteX14" fmla="*/ 703437 w 2278261"/>
              <a:gd name="connsiteY14" fmla="*/ 19250 h 2261048"/>
              <a:gd name="connsiteX15" fmla="*/ 737308 w 2278261"/>
              <a:gd name="connsiteY15" fmla="*/ 931 h 2261048"/>
              <a:gd name="connsiteX16" fmla="*/ 738662 w 2278261"/>
              <a:gd name="connsiteY16" fmla="*/ 1680 h 2261048"/>
              <a:gd name="connsiteX17" fmla="*/ 742029 w 2278261"/>
              <a:gd name="connsiteY17" fmla="*/ 0 h 226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78261" h="2261048">
                <a:moveTo>
                  <a:pt x="1401526" y="366486"/>
                </a:moveTo>
                <a:lnTo>
                  <a:pt x="1316187" y="366709"/>
                </a:lnTo>
                <a:lnTo>
                  <a:pt x="1318738" y="382590"/>
                </a:lnTo>
                <a:cubicBezTo>
                  <a:pt x="1375324" y="652182"/>
                  <a:pt x="1534204" y="897705"/>
                  <a:pt x="1781966" y="1055256"/>
                </a:cubicBezTo>
                <a:cubicBezTo>
                  <a:pt x="1905846" y="1134031"/>
                  <a:pt x="2040220" y="1183356"/>
                  <a:pt x="2177140" y="1205101"/>
                </a:cubicBezTo>
                <a:lnTo>
                  <a:pt x="2278261" y="1216058"/>
                </a:lnTo>
                <a:lnTo>
                  <a:pt x="1916170" y="1785474"/>
                </a:lnTo>
                <a:lnTo>
                  <a:pt x="1908175" y="1789187"/>
                </a:lnTo>
                <a:lnTo>
                  <a:pt x="2127349" y="2261048"/>
                </a:lnTo>
                <a:lnTo>
                  <a:pt x="1983482" y="2244543"/>
                </a:lnTo>
                <a:cubicBezTo>
                  <a:pt x="1712281" y="2199865"/>
                  <a:pt x="1445729" y="2101024"/>
                  <a:pt x="1199517" y="1944458"/>
                </a:cubicBezTo>
                <a:cubicBezTo>
                  <a:pt x="645539" y="1592185"/>
                  <a:pt x="312533" y="1022717"/>
                  <a:pt x="239578" y="415120"/>
                </a:cubicBezTo>
                <a:lnTo>
                  <a:pt x="236302" y="369523"/>
                </a:lnTo>
                <a:lnTo>
                  <a:pt x="0" y="370138"/>
                </a:lnTo>
                <a:lnTo>
                  <a:pt x="703437" y="19250"/>
                </a:lnTo>
                <a:lnTo>
                  <a:pt x="737308" y="931"/>
                </a:lnTo>
                <a:lnTo>
                  <a:pt x="738662" y="1680"/>
                </a:lnTo>
                <a:lnTo>
                  <a:pt x="742029" y="0"/>
                </a:lnTo>
                <a:close/>
              </a:path>
            </a:pathLst>
          </a:custGeom>
          <a:solidFill>
            <a:srgbClr val="69A35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文本框 90"/>
          <p:cNvSpPr txBox="1"/>
          <p:nvPr>
            <p:custDataLst>
              <p:tags r:id="rId8"/>
            </p:custDataLst>
          </p:nvPr>
        </p:nvSpPr>
        <p:spPr>
          <a:xfrm>
            <a:off x="2766618" y="1699626"/>
            <a:ext cx="2713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传播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文本框 91"/>
          <p:cNvSpPr txBox="1"/>
          <p:nvPr>
            <p:custDataLst>
              <p:tags r:id="rId9"/>
            </p:custDataLst>
          </p:nvPr>
        </p:nvSpPr>
        <p:spPr>
          <a:xfrm>
            <a:off x="3662680" y="1239520"/>
            <a:ext cx="6781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音高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音量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文本框 92"/>
          <p:cNvSpPr txBox="1"/>
          <p:nvPr>
            <p:custDataLst>
              <p:tags r:id="rId10"/>
            </p:custDataLst>
          </p:nvPr>
        </p:nvSpPr>
        <p:spPr>
          <a:xfrm>
            <a:off x="4069080" y="2159635"/>
            <a:ext cx="2679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噪声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文本框 93"/>
          <p:cNvSpPr txBox="1"/>
          <p:nvPr>
            <p:custDataLst>
              <p:tags r:id="rId11"/>
            </p:custDataLst>
          </p:nvPr>
        </p:nvSpPr>
        <p:spPr>
          <a:xfrm>
            <a:off x="3181727" y="2544709"/>
            <a:ext cx="2713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产生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open-office-folder_74337"/>
          <p:cNvSpPr>
            <a:spLocks noChangeAspect="1"/>
          </p:cNvSpPr>
          <p:nvPr>
            <p:custDataLst>
              <p:tags r:id="rId12"/>
            </p:custDataLst>
          </p:nvPr>
        </p:nvSpPr>
        <p:spPr bwMode="auto">
          <a:xfrm>
            <a:off x="1962529" y="2672208"/>
            <a:ext cx="278402" cy="205313"/>
          </a:xfrm>
          <a:custGeom>
            <a:avLst/>
            <a:gdLst>
              <a:gd name="connsiteX0" fmla="*/ 116997 w 605592"/>
              <a:gd name="connsiteY0" fmla="*/ 132804 h 446468"/>
              <a:gd name="connsiteX1" fmla="*/ 605592 w 605592"/>
              <a:gd name="connsiteY1" fmla="*/ 132804 h 446468"/>
              <a:gd name="connsiteX2" fmla="*/ 555359 w 605592"/>
              <a:gd name="connsiteY2" fmla="*/ 446468 h 446468"/>
              <a:gd name="connsiteX3" fmla="*/ 116997 w 605592"/>
              <a:gd name="connsiteY3" fmla="*/ 446468 h 446468"/>
              <a:gd name="connsiteX4" fmla="*/ 0 w 605592"/>
              <a:gd name="connsiteY4" fmla="*/ 0 h 446468"/>
              <a:gd name="connsiteX5" fmla="*/ 137120 w 605592"/>
              <a:gd name="connsiteY5" fmla="*/ 0 h 446468"/>
              <a:gd name="connsiteX6" fmla="*/ 153635 w 605592"/>
              <a:gd name="connsiteY6" fmla="*/ 27991 h 446468"/>
              <a:gd name="connsiteX7" fmla="*/ 438423 w 605592"/>
              <a:gd name="connsiteY7" fmla="*/ 27991 h 446468"/>
              <a:gd name="connsiteX8" fmla="*/ 438423 w 605592"/>
              <a:gd name="connsiteY8" fmla="*/ 91455 h 446468"/>
              <a:gd name="connsiteX9" fmla="*/ 69670 w 605592"/>
              <a:gd name="connsiteY9" fmla="*/ 91455 h 446468"/>
              <a:gd name="connsiteX10" fmla="*/ 69670 w 605592"/>
              <a:gd name="connsiteY10" fmla="*/ 446468 h 446468"/>
              <a:gd name="connsiteX11" fmla="*/ 0 w 605592"/>
              <a:gd name="connsiteY11" fmla="*/ 446468 h 44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5592" h="446468">
                <a:moveTo>
                  <a:pt x="116997" y="132804"/>
                </a:moveTo>
                <a:lnTo>
                  <a:pt x="605592" y="132804"/>
                </a:lnTo>
                <a:lnTo>
                  <a:pt x="555359" y="446468"/>
                </a:lnTo>
                <a:lnTo>
                  <a:pt x="116997" y="446468"/>
                </a:lnTo>
                <a:close/>
                <a:moveTo>
                  <a:pt x="0" y="0"/>
                </a:moveTo>
                <a:lnTo>
                  <a:pt x="137120" y="0"/>
                </a:lnTo>
                <a:lnTo>
                  <a:pt x="153635" y="27991"/>
                </a:lnTo>
                <a:lnTo>
                  <a:pt x="438423" y="27991"/>
                </a:lnTo>
                <a:lnTo>
                  <a:pt x="438423" y="91455"/>
                </a:lnTo>
                <a:lnTo>
                  <a:pt x="69670" y="91455"/>
                </a:lnTo>
                <a:lnTo>
                  <a:pt x="69670" y="446468"/>
                </a:lnTo>
                <a:lnTo>
                  <a:pt x="0" y="446468"/>
                </a:lnTo>
                <a:close/>
              </a:path>
            </a:pathLst>
          </a:custGeom>
          <a:solidFill>
            <a:srgbClr val="69A35B"/>
          </a:solidFill>
          <a:ln>
            <a:noFill/>
          </a:ln>
        </p:spPr>
        <p:txBody>
          <a:bodyPr/>
          <a:lstStyle/>
          <a:p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形状"/>
          <p:cNvSpPr/>
          <p:nvPr>
            <p:custDataLst>
              <p:tags r:id="rId13"/>
            </p:custDataLst>
          </p:nvPr>
        </p:nvSpPr>
        <p:spPr>
          <a:xfrm>
            <a:off x="1961865" y="1317406"/>
            <a:ext cx="265778" cy="195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04" y="13188"/>
                </a:moveTo>
                <a:cubicBezTo>
                  <a:pt x="9003" y="12815"/>
                  <a:pt x="8329" y="12268"/>
                  <a:pt x="8056" y="11720"/>
                </a:cubicBezTo>
                <a:cubicBezTo>
                  <a:pt x="674" y="2563"/>
                  <a:pt x="674" y="2563"/>
                  <a:pt x="674" y="2563"/>
                </a:cubicBezTo>
                <a:cubicBezTo>
                  <a:pt x="417" y="2191"/>
                  <a:pt x="144" y="1271"/>
                  <a:pt x="273" y="723"/>
                </a:cubicBezTo>
                <a:cubicBezTo>
                  <a:pt x="546" y="372"/>
                  <a:pt x="818" y="0"/>
                  <a:pt x="1476" y="0"/>
                </a:cubicBezTo>
                <a:cubicBezTo>
                  <a:pt x="20140" y="0"/>
                  <a:pt x="20140" y="0"/>
                  <a:pt x="20140" y="0"/>
                </a:cubicBezTo>
                <a:cubicBezTo>
                  <a:pt x="20140" y="0"/>
                  <a:pt x="20942" y="0"/>
                  <a:pt x="21343" y="898"/>
                </a:cubicBezTo>
                <a:cubicBezTo>
                  <a:pt x="21600" y="1468"/>
                  <a:pt x="21343" y="2366"/>
                  <a:pt x="20942" y="2738"/>
                </a:cubicBezTo>
                <a:cubicBezTo>
                  <a:pt x="12886" y="12618"/>
                  <a:pt x="12886" y="12618"/>
                  <a:pt x="12886" y="12618"/>
                </a:cubicBezTo>
                <a:cubicBezTo>
                  <a:pt x="12886" y="12618"/>
                  <a:pt x="11410" y="14283"/>
                  <a:pt x="9404" y="13188"/>
                </a:cubicBezTo>
                <a:close/>
                <a:moveTo>
                  <a:pt x="1476" y="21600"/>
                </a:moveTo>
                <a:cubicBezTo>
                  <a:pt x="1476" y="21600"/>
                  <a:pt x="0" y="21425"/>
                  <a:pt x="0" y="19585"/>
                </a:cubicBezTo>
                <a:cubicBezTo>
                  <a:pt x="0" y="4929"/>
                  <a:pt x="0" y="4929"/>
                  <a:pt x="0" y="4929"/>
                </a:cubicBezTo>
                <a:cubicBezTo>
                  <a:pt x="0" y="4381"/>
                  <a:pt x="273" y="4206"/>
                  <a:pt x="674" y="4754"/>
                </a:cubicBezTo>
                <a:cubicBezTo>
                  <a:pt x="3755" y="8960"/>
                  <a:pt x="3755" y="8960"/>
                  <a:pt x="3755" y="8960"/>
                </a:cubicBezTo>
                <a:cubicBezTo>
                  <a:pt x="4172" y="9332"/>
                  <a:pt x="4301" y="10252"/>
                  <a:pt x="4028" y="10800"/>
                </a:cubicBezTo>
                <a:cubicBezTo>
                  <a:pt x="1749" y="18117"/>
                  <a:pt x="1749" y="18117"/>
                  <a:pt x="1749" y="18117"/>
                </a:cubicBezTo>
                <a:cubicBezTo>
                  <a:pt x="1621" y="18686"/>
                  <a:pt x="1749" y="18686"/>
                  <a:pt x="2022" y="18117"/>
                </a:cubicBezTo>
                <a:cubicBezTo>
                  <a:pt x="5103" y="12618"/>
                  <a:pt x="5103" y="12618"/>
                  <a:pt x="5103" y="12618"/>
                </a:cubicBezTo>
                <a:cubicBezTo>
                  <a:pt x="5504" y="12092"/>
                  <a:pt x="5905" y="12092"/>
                  <a:pt x="6307" y="12443"/>
                </a:cubicBezTo>
                <a:cubicBezTo>
                  <a:pt x="7655" y="14086"/>
                  <a:pt x="7655" y="14086"/>
                  <a:pt x="7655" y="14086"/>
                </a:cubicBezTo>
                <a:cubicBezTo>
                  <a:pt x="8056" y="14458"/>
                  <a:pt x="8730" y="15006"/>
                  <a:pt x="9131" y="15203"/>
                </a:cubicBezTo>
                <a:cubicBezTo>
                  <a:pt x="10206" y="15554"/>
                  <a:pt x="11939" y="16101"/>
                  <a:pt x="13159" y="14831"/>
                </a:cubicBezTo>
                <a:cubicBezTo>
                  <a:pt x="15165" y="12443"/>
                  <a:pt x="15165" y="12443"/>
                  <a:pt x="15165" y="12443"/>
                </a:cubicBezTo>
                <a:cubicBezTo>
                  <a:pt x="15566" y="12092"/>
                  <a:pt x="16112" y="12092"/>
                  <a:pt x="16368" y="12618"/>
                </a:cubicBezTo>
                <a:cubicBezTo>
                  <a:pt x="19722" y="18686"/>
                  <a:pt x="19722" y="18686"/>
                  <a:pt x="19722" y="18686"/>
                </a:cubicBezTo>
                <a:cubicBezTo>
                  <a:pt x="19995" y="19212"/>
                  <a:pt x="19995" y="19037"/>
                  <a:pt x="19867" y="18489"/>
                </a:cubicBezTo>
                <a:cubicBezTo>
                  <a:pt x="17588" y="10800"/>
                  <a:pt x="17588" y="10800"/>
                  <a:pt x="17588" y="10800"/>
                </a:cubicBezTo>
                <a:cubicBezTo>
                  <a:pt x="17315" y="10252"/>
                  <a:pt x="17444" y="9508"/>
                  <a:pt x="17845" y="8960"/>
                </a:cubicBezTo>
                <a:cubicBezTo>
                  <a:pt x="21070" y="4754"/>
                  <a:pt x="21070" y="4754"/>
                  <a:pt x="21070" y="4754"/>
                </a:cubicBezTo>
                <a:cubicBezTo>
                  <a:pt x="21343" y="4206"/>
                  <a:pt x="21600" y="4381"/>
                  <a:pt x="21600" y="4929"/>
                </a:cubicBezTo>
                <a:cubicBezTo>
                  <a:pt x="21600" y="19782"/>
                  <a:pt x="21600" y="19782"/>
                  <a:pt x="21600" y="19782"/>
                </a:cubicBezTo>
                <a:cubicBezTo>
                  <a:pt x="21600" y="19782"/>
                  <a:pt x="21472" y="21600"/>
                  <a:pt x="19995" y="21600"/>
                </a:cubicBezTo>
                <a:cubicBezTo>
                  <a:pt x="1476" y="21600"/>
                  <a:pt x="1476" y="21600"/>
                  <a:pt x="1476" y="21600"/>
                </a:cubicBezTo>
                <a:close/>
              </a:path>
            </a:pathLst>
          </a:custGeom>
          <a:solidFill>
            <a:srgbClr val="1F74AD"/>
          </a:solidFill>
          <a:ln w="12700">
            <a:miter lim="400000"/>
          </a:ln>
        </p:spPr>
        <p:txBody>
          <a:bodyPr lIns="34289" rIns="3428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000"/>
            </a:pPr>
            <a:endParaRPr kumimoji="0" sz="7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线条"/>
          <p:cNvSpPr/>
          <p:nvPr>
            <p:custDataLst>
              <p:tags r:id="rId14"/>
            </p:custDataLst>
          </p:nvPr>
        </p:nvSpPr>
        <p:spPr>
          <a:xfrm>
            <a:off x="2327974" y="1400462"/>
            <a:ext cx="444513" cy="0"/>
          </a:xfrm>
          <a:prstGeom prst="line">
            <a:avLst/>
          </a:prstGeom>
          <a:ln w="12700">
            <a:solidFill>
              <a:sysClr val="window" lastClr="FFFFFF">
                <a:lumMod val="65000"/>
              </a:sysClr>
            </a:solidFill>
            <a:prstDash val="sysDash"/>
            <a:miter/>
            <a:headEnd type="oval"/>
            <a:tailEnd type="oval"/>
          </a:ln>
        </p:spPr>
        <p:txBody>
          <a:bodyPr lIns="34289" rIns="3428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线条"/>
          <p:cNvSpPr/>
          <p:nvPr>
            <p:custDataLst>
              <p:tags r:id="rId15"/>
            </p:custDataLst>
          </p:nvPr>
        </p:nvSpPr>
        <p:spPr>
          <a:xfrm>
            <a:off x="2327974" y="2769217"/>
            <a:ext cx="444513" cy="0"/>
          </a:xfrm>
          <a:prstGeom prst="line">
            <a:avLst/>
          </a:prstGeom>
          <a:ln w="12700">
            <a:solidFill>
              <a:sysClr val="window" lastClr="FFFFFF">
                <a:lumMod val="65000"/>
              </a:sysClr>
            </a:solidFill>
            <a:prstDash val="sysDash"/>
            <a:miter/>
            <a:headEnd type="oval"/>
            <a:tailEnd type="oval"/>
          </a:ln>
        </p:spPr>
        <p:txBody>
          <a:bodyPr lIns="34289" rIns="3428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Shape 11364"/>
          <p:cNvSpPr/>
          <p:nvPr>
            <p:custDataLst>
              <p:tags r:id="rId16"/>
            </p:custDataLst>
          </p:nvPr>
        </p:nvSpPr>
        <p:spPr>
          <a:xfrm>
            <a:off x="4873794" y="1426360"/>
            <a:ext cx="276821" cy="989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199"/>
                </a:moveTo>
                <a:cubicBezTo>
                  <a:pt x="0" y="19169"/>
                  <a:pt x="868" y="21600"/>
                  <a:pt x="1929" y="21600"/>
                </a:cubicBezTo>
                <a:lnTo>
                  <a:pt x="19673" y="21600"/>
                </a:lnTo>
                <a:cubicBezTo>
                  <a:pt x="20733" y="21600"/>
                  <a:pt x="21600" y="19169"/>
                  <a:pt x="21600" y="16199"/>
                </a:cubicBezTo>
                <a:lnTo>
                  <a:pt x="21600" y="0"/>
                </a:lnTo>
                <a:lnTo>
                  <a:pt x="13500" y="0"/>
                </a:lnTo>
                <a:lnTo>
                  <a:pt x="13500" y="5397"/>
                </a:lnTo>
                <a:cubicBezTo>
                  <a:pt x="13500" y="6580"/>
                  <a:pt x="13150" y="7560"/>
                  <a:pt x="12730" y="7560"/>
                </a:cubicBezTo>
                <a:lnTo>
                  <a:pt x="8872" y="7560"/>
                </a:lnTo>
                <a:cubicBezTo>
                  <a:pt x="8449" y="7560"/>
                  <a:pt x="8100" y="6580"/>
                  <a:pt x="8100" y="5397"/>
                </a:cubicBezTo>
                <a:lnTo>
                  <a:pt x="8100" y="0"/>
                </a:lnTo>
                <a:lnTo>
                  <a:pt x="0" y="0"/>
                </a:lnTo>
                <a:cubicBezTo>
                  <a:pt x="0" y="0"/>
                  <a:pt x="0" y="16199"/>
                  <a:pt x="0" y="16199"/>
                </a:cubicBezTo>
                <a:close/>
              </a:path>
            </a:pathLst>
          </a:custGeom>
          <a:solidFill>
            <a:srgbClr val="3498DB"/>
          </a:solidFill>
          <a:ln w="12700">
            <a:miter lim="400000"/>
          </a:ln>
        </p:spPr>
        <p:txBody>
          <a:bodyPr lIns="14287" tIns="14287" rIns="14287" bIns="14287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1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1" name="Shape 11365"/>
          <p:cNvSpPr/>
          <p:nvPr>
            <p:custDataLst>
              <p:tags r:id="rId17"/>
            </p:custDataLst>
          </p:nvPr>
        </p:nvSpPr>
        <p:spPr>
          <a:xfrm>
            <a:off x="4988919" y="1426360"/>
            <a:ext cx="39541" cy="197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ubicBezTo>
                  <a:pt x="0" y="21600"/>
                  <a:pt x="21600" y="21600"/>
                  <a:pt x="21600" y="21600"/>
                </a:cubicBezTo>
                <a:close/>
              </a:path>
            </a:pathLst>
          </a:custGeom>
          <a:solidFill>
            <a:srgbClr val="3498DB"/>
          </a:solidFill>
          <a:ln w="12700">
            <a:miter lim="400000"/>
          </a:ln>
        </p:spPr>
        <p:txBody>
          <a:bodyPr lIns="14287" tIns="14287" rIns="14287" bIns="14287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1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2" name="Shape 11366"/>
          <p:cNvSpPr/>
          <p:nvPr>
            <p:custDataLst>
              <p:tags r:id="rId18"/>
            </p:custDataLst>
          </p:nvPr>
        </p:nvSpPr>
        <p:spPr>
          <a:xfrm>
            <a:off x="4873794" y="1285654"/>
            <a:ext cx="276821" cy="123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715" y="3456"/>
                </a:moveTo>
                <a:lnTo>
                  <a:pt x="13886" y="3456"/>
                </a:lnTo>
                <a:lnTo>
                  <a:pt x="13886" y="6912"/>
                </a:lnTo>
                <a:lnTo>
                  <a:pt x="7715" y="6912"/>
                </a:lnTo>
                <a:cubicBezTo>
                  <a:pt x="7715" y="6912"/>
                  <a:pt x="7715" y="3456"/>
                  <a:pt x="7715" y="3456"/>
                </a:cubicBezTo>
                <a:close/>
                <a:moveTo>
                  <a:pt x="0" y="21600"/>
                </a:moveTo>
                <a:lnTo>
                  <a:pt x="21600" y="21600"/>
                </a:lnTo>
                <a:lnTo>
                  <a:pt x="21600" y="11231"/>
                </a:lnTo>
                <a:cubicBezTo>
                  <a:pt x="21600" y="8858"/>
                  <a:pt x="20733" y="6912"/>
                  <a:pt x="19673" y="6912"/>
                </a:cubicBezTo>
                <a:lnTo>
                  <a:pt x="15431" y="6912"/>
                </a:lnTo>
                <a:lnTo>
                  <a:pt x="15431" y="2591"/>
                </a:lnTo>
                <a:cubicBezTo>
                  <a:pt x="15431" y="1162"/>
                  <a:pt x="14910" y="0"/>
                  <a:pt x="14273" y="0"/>
                </a:cubicBezTo>
                <a:lnTo>
                  <a:pt x="7329" y="0"/>
                </a:lnTo>
                <a:cubicBezTo>
                  <a:pt x="6689" y="0"/>
                  <a:pt x="6171" y="1162"/>
                  <a:pt x="6171" y="2591"/>
                </a:cubicBezTo>
                <a:lnTo>
                  <a:pt x="6171" y="6912"/>
                </a:lnTo>
                <a:lnTo>
                  <a:pt x="1929" y="6912"/>
                </a:lnTo>
                <a:cubicBezTo>
                  <a:pt x="868" y="6912"/>
                  <a:pt x="0" y="8858"/>
                  <a:pt x="0" y="11231"/>
                </a:cubicBezTo>
                <a:cubicBezTo>
                  <a:pt x="0" y="11231"/>
                  <a:pt x="0" y="21600"/>
                  <a:pt x="0" y="21600"/>
                </a:cubicBezTo>
                <a:close/>
              </a:path>
            </a:pathLst>
          </a:custGeom>
          <a:solidFill>
            <a:srgbClr val="3498DB"/>
          </a:solidFill>
          <a:ln w="12700">
            <a:miter lim="400000"/>
          </a:ln>
        </p:spPr>
        <p:txBody>
          <a:bodyPr lIns="14287" tIns="14287" rIns="14287" bIns="14287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1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73" name="圆角矩形 72"/>
          <p:cNvSpPr/>
          <p:nvPr>
            <p:custDataLst>
              <p:tags r:id="rId19"/>
            </p:custDataLst>
          </p:nvPr>
        </p:nvSpPr>
        <p:spPr>
          <a:xfrm>
            <a:off x="4799585" y="2617667"/>
            <a:ext cx="306815" cy="220096"/>
          </a:xfrm>
          <a:prstGeom prst="roundRect">
            <a:avLst/>
          </a:prstGeom>
          <a:solidFill>
            <a:srgbClr val="1AA3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</a:endParaRPr>
          </a:p>
        </p:txBody>
      </p:sp>
      <p:sp>
        <p:nvSpPr>
          <p:cNvPr id="65" name="线条"/>
          <p:cNvSpPr/>
          <p:nvPr>
            <p:custDataLst>
              <p:tags r:id="rId20"/>
            </p:custDataLst>
          </p:nvPr>
        </p:nvSpPr>
        <p:spPr>
          <a:xfrm>
            <a:off x="4225779" y="2731140"/>
            <a:ext cx="439156" cy="1"/>
          </a:xfrm>
          <a:prstGeom prst="line">
            <a:avLst/>
          </a:prstGeom>
          <a:ln w="12700">
            <a:solidFill>
              <a:sysClr val="window" lastClr="FFFFFF">
                <a:lumMod val="65000"/>
              </a:sysClr>
            </a:solidFill>
            <a:prstDash val="sysDash"/>
            <a:miter/>
            <a:headEnd type="oval"/>
            <a:tailEnd type="oval"/>
          </a:ln>
        </p:spPr>
        <p:txBody>
          <a:bodyPr lIns="34289" rIns="3428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1" name="Freeform 6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81881" y="2660154"/>
            <a:ext cx="142222" cy="141026"/>
          </a:xfrm>
          <a:custGeom>
            <a:avLst/>
            <a:gdLst>
              <a:gd name="T0" fmla="*/ 172604 w 417"/>
              <a:gd name="T1" fmla="*/ 91192 h 417"/>
              <a:gd name="T2" fmla="*/ 172604 w 417"/>
              <a:gd name="T3" fmla="*/ 91192 h 417"/>
              <a:gd name="T4" fmla="*/ 188460 w 417"/>
              <a:gd name="T5" fmla="*/ 63340 h 417"/>
              <a:gd name="T6" fmla="*/ 184836 w 417"/>
              <a:gd name="T7" fmla="*/ 47617 h 417"/>
              <a:gd name="T8" fmla="*/ 152671 w 417"/>
              <a:gd name="T9" fmla="*/ 35488 h 417"/>
              <a:gd name="T10" fmla="*/ 144516 w 417"/>
              <a:gd name="T11" fmla="*/ 7637 h 417"/>
              <a:gd name="T12" fmla="*/ 124583 w 417"/>
              <a:gd name="T13" fmla="*/ 0 h 417"/>
              <a:gd name="T14" fmla="*/ 96495 w 417"/>
              <a:gd name="T15" fmla="*/ 15723 h 417"/>
              <a:gd name="T16" fmla="*/ 68407 w 417"/>
              <a:gd name="T17" fmla="*/ 0 h 417"/>
              <a:gd name="T18" fmla="*/ 48474 w 417"/>
              <a:gd name="T19" fmla="*/ 7637 h 417"/>
              <a:gd name="T20" fmla="*/ 40320 w 417"/>
              <a:gd name="T21" fmla="*/ 35488 h 417"/>
              <a:gd name="T22" fmla="*/ 8155 w 417"/>
              <a:gd name="T23" fmla="*/ 47617 h 417"/>
              <a:gd name="T24" fmla="*/ 0 w 417"/>
              <a:gd name="T25" fmla="*/ 63340 h 417"/>
              <a:gd name="T26" fmla="*/ 19933 w 417"/>
              <a:gd name="T27" fmla="*/ 91192 h 417"/>
              <a:gd name="T28" fmla="*/ 0 w 417"/>
              <a:gd name="T29" fmla="*/ 123536 h 417"/>
              <a:gd name="T30" fmla="*/ 8155 w 417"/>
              <a:gd name="T31" fmla="*/ 139258 h 417"/>
              <a:gd name="T32" fmla="*/ 40320 w 417"/>
              <a:gd name="T33" fmla="*/ 147344 h 417"/>
              <a:gd name="T34" fmla="*/ 48474 w 417"/>
              <a:gd name="T35" fmla="*/ 178790 h 417"/>
              <a:gd name="T36" fmla="*/ 68407 w 417"/>
              <a:gd name="T37" fmla="*/ 186876 h 417"/>
              <a:gd name="T38" fmla="*/ 96495 w 417"/>
              <a:gd name="T39" fmla="*/ 167110 h 417"/>
              <a:gd name="T40" fmla="*/ 124583 w 417"/>
              <a:gd name="T41" fmla="*/ 186876 h 417"/>
              <a:gd name="T42" fmla="*/ 144516 w 417"/>
              <a:gd name="T43" fmla="*/ 178790 h 417"/>
              <a:gd name="T44" fmla="*/ 152671 w 417"/>
              <a:gd name="T45" fmla="*/ 147344 h 417"/>
              <a:gd name="T46" fmla="*/ 184836 w 417"/>
              <a:gd name="T47" fmla="*/ 139258 h 417"/>
              <a:gd name="T48" fmla="*/ 188460 w 417"/>
              <a:gd name="T49" fmla="*/ 119043 h 417"/>
              <a:gd name="T50" fmla="*/ 172604 w 417"/>
              <a:gd name="T51" fmla="*/ 91192 h 417"/>
              <a:gd name="T52" fmla="*/ 96495 w 417"/>
              <a:gd name="T53" fmla="*/ 131172 h 417"/>
              <a:gd name="T54" fmla="*/ 96495 w 417"/>
              <a:gd name="T55" fmla="*/ 131172 h 417"/>
              <a:gd name="T56" fmla="*/ 56629 w 417"/>
              <a:gd name="T57" fmla="*/ 91192 h 417"/>
              <a:gd name="T58" fmla="*/ 96495 w 417"/>
              <a:gd name="T59" fmla="*/ 51660 h 417"/>
              <a:gd name="T60" fmla="*/ 136362 w 417"/>
              <a:gd name="T61" fmla="*/ 91192 h 417"/>
              <a:gd name="T62" fmla="*/ 96495 w 417"/>
              <a:gd name="T63" fmla="*/ 131172 h 41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lIns="25717" tIns="12858" rIns="25717" bIns="1285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5" name="Mail Us"/>
          <p:cNvSpPr txBox="1"/>
          <p:nvPr>
            <p:custDataLst>
              <p:tags r:id="rId22"/>
            </p:custDataLst>
          </p:nvPr>
        </p:nvSpPr>
        <p:spPr>
          <a:xfrm>
            <a:off x="5278448" y="2563000"/>
            <a:ext cx="1338698" cy="8978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t">
            <a:spAutoFit/>
          </a:bodyPr>
          <a:lstStyle>
            <a:lvl1pPr algn="r">
              <a:defRPr sz="1600">
                <a:solidFill>
                  <a:srgbClr val="44546A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50" i="0" u="none" strike="noStrike" kern="1200" cap="none" spc="130" normalizeH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6.1.3-2</a:t>
            </a:r>
            <a:r>
              <a:rPr kumimoji="0" lang="zh-CN" altLang="en-US" sz="1350" i="0" u="none" strike="noStrike" kern="1200" cap="none" spc="130" normalizeH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知道噪声的危害和防治；知道保护听力。</a:t>
            </a:r>
            <a:endParaRPr kumimoji="0" lang="zh-CN" altLang="en-US" sz="1350" i="0" u="none" strike="noStrike" kern="1200" cap="none" spc="130" normalizeH="0" noProof="0" smtClean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cxnSp>
        <p:nvCxnSpPr>
          <p:cNvPr id="10" name="直接连接符 9"/>
          <p:cNvCxnSpPr/>
          <p:nvPr>
            <p:custDataLst>
              <p:tags r:id="rId23"/>
            </p:custDataLst>
          </p:nvPr>
        </p:nvCxnSpPr>
        <p:spPr>
          <a:xfrm flipH="1" flipV="1">
            <a:off x="4225780" y="1377945"/>
            <a:ext cx="439155" cy="1"/>
          </a:xfrm>
          <a:prstGeom prst="line">
            <a:avLst/>
          </a:prstGeom>
          <a:ln w="12700">
            <a:solidFill>
              <a:sysClr val="window" lastClr="FFFFFF">
                <a:lumMod val="65000"/>
              </a:sysClr>
            </a:solidFill>
            <a:prstDash val="sysDash"/>
            <a:miter/>
            <a:headEnd type="oval"/>
            <a:tailEnd type="oval"/>
          </a:ln>
        </p:spPr>
      </p:cxnSp>
      <p:sp>
        <p:nvSpPr>
          <p:cNvPr id="11" name="文本框 10"/>
          <p:cNvSpPr txBox="1"/>
          <p:nvPr/>
        </p:nvSpPr>
        <p:spPr>
          <a:xfrm>
            <a:off x="3300730" y="3147060"/>
            <a:ext cx="675005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声音</a:t>
            </a:r>
            <a:endParaRPr lang="zh-CN" altLang="en-US" b="1"/>
          </a:p>
        </p:txBody>
      </p:sp>
      <p:sp>
        <p:nvSpPr>
          <p:cNvPr id="13" name="文本框 12"/>
          <p:cNvSpPr txBox="1"/>
          <p:nvPr/>
        </p:nvSpPr>
        <p:spPr>
          <a:xfrm>
            <a:off x="571500" y="3687445"/>
            <a:ext cx="5057775" cy="631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/>
              <a:t>工程与技术目标：</a:t>
            </a:r>
            <a:endParaRPr lang="zh-CN" altLang="en-US"/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/>
              <a:t>18.3-2</a:t>
            </a:r>
            <a:r>
              <a:rPr lang="zh-CN" altLang="en-US"/>
              <a:t>在制作过程中及完成后进行相应的测试和调整。</a:t>
            </a:r>
            <a:endParaRPr lang="zh-CN" altLang="en-US"/>
          </a:p>
        </p:txBody>
      </p:sp>
      <p:graphicFrame>
        <p:nvGraphicFramePr>
          <p:cNvPr id="14" name="表格 13"/>
          <p:cNvGraphicFramePr/>
          <p:nvPr>
            <p:custDataLst>
              <p:tags r:id="rId24"/>
            </p:custDataLst>
          </p:nvPr>
        </p:nvGraphicFramePr>
        <p:xfrm>
          <a:off x="6858000" y="999490"/>
          <a:ext cx="2082165" cy="3319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630"/>
                <a:gridCol w="922655"/>
                <a:gridCol w="817880"/>
              </a:tblGrid>
              <a:tr h="39306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000"/>
                        <a:t>1</a:t>
                      </a:r>
                      <a:endParaRPr lang="en-US" altLang="zh-CN" sz="1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00"/>
                        <a:t>听听声音</a:t>
                      </a:r>
                      <a:endParaRPr lang="zh-CN" altLang="en-US" sz="1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00"/>
                        <a:t>前概念探查</a:t>
                      </a:r>
                      <a:endParaRPr lang="zh-CN" altLang="en-US" sz="1000"/>
                    </a:p>
                  </a:txBody>
                  <a:tcPr/>
                </a:tc>
              </a:tr>
              <a:tr h="39306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000"/>
                        <a:t>2</a:t>
                      </a:r>
                      <a:endParaRPr lang="en-US" altLang="zh-CN" sz="1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00"/>
                        <a:t>声音是怎样产生的</a:t>
                      </a:r>
                      <a:endParaRPr lang="zh-CN" altLang="en-US" sz="1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00"/>
                        <a:t>声音产生</a:t>
                      </a:r>
                      <a:endParaRPr lang="zh-CN" altLang="en-US" sz="1000"/>
                    </a:p>
                  </a:txBody>
                  <a:tcPr/>
                </a:tc>
              </a:tr>
              <a:tr h="39306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000"/>
                        <a:t>3.</a:t>
                      </a:r>
                      <a:endParaRPr lang="zh-CN" altLang="en-US" sz="1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00">
                          <a:sym typeface="+mn-ea"/>
                        </a:rPr>
                        <a:t>声音是怎样传播的</a:t>
                      </a:r>
                      <a:endParaRPr lang="zh-CN" altLang="en-US" sz="10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00"/>
                        <a:t>声音传播</a:t>
                      </a:r>
                      <a:endParaRPr lang="zh-CN" altLang="en-US" sz="1000"/>
                    </a:p>
                  </a:txBody>
                  <a:tcPr/>
                </a:tc>
              </a:tr>
              <a:tr h="39306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000"/>
                        <a:t>4</a:t>
                      </a:r>
                      <a:endParaRPr lang="en-US" altLang="zh-CN" sz="1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00"/>
                        <a:t>我们是怎样听到声音的</a:t>
                      </a:r>
                      <a:endParaRPr lang="zh-CN" altLang="en-US" sz="1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00"/>
                        <a:t>传播</a:t>
                      </a:r>
                      <a:r>
                        <a:rPr lang="en-US" altLang="zh-CN" sz="1000"/>
                        <a:t>/</a:t>
                      </a:r>
                      <a:r>
                        <a:rPr lang="zh-CN" altLang="en-US" sz="1000"/>
                        <a:t>噪声</a:t>
                      </a:r>
                      <a:endParaRPr lang="zh-CN" altLang="en-US" sz="1000"/>
                    </a:p>
                  </a:txBody>
                  <a:tcPr/>
                </a:tc>
              </a:tr>
              <a:tr h="39306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000"/>
                        <a:t>5</a:t>
                      </a:r>
                      <a:endParaRPr lang="en-US" altLang="zh-CN" sz="1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00"/>
                        <a:t>声音的强与弱</a:t>
                      </a:r>
                      <a:endParaRPr lang="zh-CN" altLang="en-US" sz="1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00"/>
                        <a:t>音强</a:t>
                      </a:r>
                      <a:endParaRPr lang="zh-CN" altLang="en-US" sz="1000"/>
                    </a:p>
                  </a:txBody>
                  <a:tcPr/>
                </a:tc>
              </a:tr>
              <a:tr h="3962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000"/>
                        <a:t>6</a:t>
                      </a:r>
                      <a:endParaRPr lang="en-US" altLang="zh-CN" sz="1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00"/>
                        <a:t>声音的高与低</a:t>
                      </a:r>
                      <a:endParaRPr lang="zh-CN" altLang="en-US" sz="1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00"/>
                        <a:t>音高</a:t>
                      </a:r>
                      <a:endParaRPr lang="zh-CN" altLang="en-US" sz="1000"/>
                    </a:p>
                  </a:txBody>
                  <a:tcPr/>
                </a:tc>
              </a:tr>
              <a:tr h="39306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000"/>
                        <a:t>7</a:t>
                      </a:r>
                      <a:endParaRPr lang="en-US" altLang="zh-CN" sz="1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00">
                          <a:sym typeface="+mn-ea"/>
                        </a:rPr>
                        <a:t>让弦发出高低不同的声音</a:t>
                      </a:r>
                      <a:endParaRPr lang="zh-CN" altLang="en-US" sz="10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00"/>
                        <a:t>测试与调整</a:t>
                      </a:r>
                      <a:endParaRPr lang="zh-CN" altLang="en-US" sz="1000"/>
                    </a:p>
                  </a:txBody>
                  <a:tcPr/>
                </a:tc>
              </a:tr>
              <a:tr h="39306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000"/>
                        <a:t>8</a:t>
                      </a:r>
                      <a:endParaRPr lang="en-US" altLang="zh-CN" sz="1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00"/>
                        <a:t>制作我的小乐器</a:t>
                      </a:r>
                      <a:endParaRPr lang="zh-CN" altLang="en-US" sz="1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00"/>
                        <a:t>制作与测试</a:t>
                      </a:r>
                      <a:endParaRPr lang="zh-CN" altLang="en-US" sz="10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ID" val="diagram20198907_3*q_h_a*1_1_1"/>
  <p:tag name="KSO_WM_TEMPLATE_CATEGORY" val="diagram"/>
  <p:tag name="KSO_WM_TEMPLATE_INDEX" val="2019890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0.xml><?xml version="1.0" encoding="utf-8"?>
<p:tagLst xmlns:p="http://schemas.openxmlformats.org/presentationml/2006/main">
  <p:tag name="KSO_WM_UNIT_TEXT_FILL_FORE_SCHEMECOLOR_INDEX" val="14"/>
  <p:tag name="KSO_WM_UNIT_TEXT_FILL_TYPE" val="1"/>
  <p:tag name="KSO_WM_UNIT_USESOURCEFORMAT_APPLY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3"/>
  <p:tag name="KSO_WM_UNIT_ID" val="diagram20198907_3*q_h_i*1_3_3"/>
  <p:tag name="KSO_WM_TEMPLATE_CATEGORY" val="diagram"/>
  <p:tag name="KSO_WM_TEMPLATE_INDEX" val="20198907"/>
  <p:tag name="KSO_WM_UNIT_LAYERLEVEL" val="1_1_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TEXT_FILL_FORE_SCHEMECOLOR_INDEX" val="14"/>
  <p:tag name="KSO_WM_UNIT_TEXT_FILL_TYPE" val="1"/>
  <p:tag name="KSO_WM_UNIT_USESOURCEFORMAT_APPLY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4_1"/>
  <p:tag name="KSO_WM_UNIT_ID" val="diagram20198907_3*q_h_i*1_4_1"/>
  <p:tag name="KSO_WM_TEMPLATE_CATEGORY" val="diagram"/>
  <p:tag name="KSO_WM_TEMPLATE_INDEX" val="20198907"/>
  <p:tag name="KSO_WM_UNIT_LAYERLEVEL" val="1_1_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4_4"/>
  <p:tag name="KSO_WM_UNIT_ID" val="diagram20198907_3*q_h_i*1_4_4"/>
  <p:tag name="KSO_WM_TEMPLATE_CATEGORY" val="diagram"/>
  <p:tag name="KSO_WM_TEMPLATE_INDEX" val="20198907"/>
  <p:tag name="KSO_WM_UNIT_LAYERLEVEL" val="1_1_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FILL_FORE_SCHEMECOLOR_INDEX" val="5"/>
  <p:tag name="KSO_WM_UNIT_FILL_TYPE" val="1"/>
  <p:tag name="KSO_WM_UNIT_USESOURCEFORMAT_APPLY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3"/>
  <p:tag name="KSO_WM_UNIT_ID" val="diagram20198907_3*q_h_i*1_1_3"/>
  <p:tag name="KSO_WM_TEMPLATE_CATEGORY" val="diagram"/>
  <p:tag name="KSO_WM_TEMPLATE_INDEX" val="20198907"/>
  <p:tag name="KSO_WM_UNIT_LAYERLEVEL" val="1_1_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USESOURCEFORMAT_APPLY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2"/>
  <p:tag name="KSO_WM_UNIT_ID" val="diagram20198907_3*q_h_i*1_1_2"/>
  <p:tag name="KSO_WM_TEMPLATE_CATEGORY" val="diagram"/>
  <p:tag name="KSO_WM_TEMPLATE_INDEX" val="20198907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15.xml><?xml version="1.0" encoding="utf-8"?>
<p:tagLst xmlns:p="http://schemas.openxmlformats.org/presentationml/2006/main">
  <p:tag name="KSO_WM_UNIT_USESOURCEFORMAT_APPLY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4_3"/>
  <p:tag name="KSO_WM_UNIT_ID" val="diagram20198907_3*q_h_i*1_4_3"/>
  <p:tag name="KSO_WM_TEMPLATE_CATEGORY" val="diagram"/>
  <p:tag name="KSO_WM_TEMPLATE_INDEX" val="20198907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2"/>
  <p:tag name="KSO_WM_UNIT_ID" val="diagram20198907_3*q_h_i*1_2_2"/>
  <p:tag name="KSO_WM_TEMPLATE_CATEGORY" val="diagram"/>
  <p:tag name="KSO_WM_TEMPLATE_INDEX" val="20198907"/>
  <p:tag name="KSO_WM_UNIT_LAYERLEVEL" val="1_1_1"/>
  <p:tag name="KSO_WM_TAG_VERSION" val="1.0"/>
  <p:tag name="KSO_WM_BEAUTIFY_FLAG" val="#wm#"/>
  <p:tag name="KSO_WM_UNIT_FILL_FORE_SCHEMECOLOR_INDEX" val="6"/>
  <p:tag name="KSO_WM_UNIT_FILL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3"/>
  <p:tag name="KSO_WM_UNIT_ID" val="diagram20198907_3*q_h_i*1_2_3"/>
  <p:tag name="KSO_WM_TEMPLATE_CATEGORY" val="diagram"/>
  <p:tag name="KSO_WM_TEMPLATE_INDEX" val="20198907"/>
  <p:tag name="KSO_WM_UNIT_LAYERLEVEL" val="1_1_1"/>
  <p:tag name="KSO_WM_TAG_VERSION" val="1.0"/>
  <p:tag name="KSO_WM_BEAUTIFY_FLAG" val="#wm#"/>
  <p:tag name="KSO_WM_UNIT_FILL_FORE_SCHEMECOLOR_INDEX" val="6"/>
  <p:tag name="KSO_WM_UNIT_FILL_TYPE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4"/>
  <p:tag name="KSO_WM_UNIT_ID" val="diagram20198907_3*q_h_i*1_2_4"/>
  <p:tag name="KSO_WM_TEMPLATE_CATEGORY" val="diagram"/>
  <p:tag name="KSO_WM_TEMPLATE_INDEX" val="20198907"/>
  <p:tag name="KSO_WM_UNIT_LAYERLEVEL" val="1_1_1"/>
  <p:tag name="KSO_WM_TAG_VERSION" val="1.0"/>
  <p:tag name="KSO_WM_BEAUTIFY_FLAG" val="#wm#"/>
  <p:tag name="KSO_WM_UNIT_FILL_FORE_SCHEMECOLOR_INDEX" val="6"/>
  <p:tag name="KSO_WM_UNIT_FILL_TYPE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5"/>
  <p:tag name="KSO_WM_UNIT_ID" val="diagram20198907_3*q_h_i*1_3_5"/>
  <p:tag name="KSO_WM_TEMPLATE_CATEGORY" val="diagram"/>
  <p:tag name="KSO_WM_TEMPLATE_INDEX" val="20198907"/>
  <p:tag name="KSO_WM_UNIT_LAYERLEVEL" val="1_1_1"/>
  <p:tag name="KSO_WM_TAG_VERSION" val="1.0"/>
  <p:tag name="KSO_WM_BEAUTIFY_FLAG" val="#wm#"/>
  <p:tag name="KSO_WM_UNIT_FILL_FORE_SCHEMECOLOR_INDEX" val="7"/>
  <p:tag name="KSO_WM_UNIT_FILL_TYPE" val="1"/>
</p:tagLst>
</file>

<file path=ppt/tags/tag2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4_1"/>
  <p:tag name="KSO_WM_UNIT_ID" val="diagram20198907_3*q_h_a*1_4_1"/>
  <p:tag name="KSO_WM_TEMPLATE_CATEGORY" val="diagram"/>
  <p:tag name="KSO_WM_TEMPLATE_INDEX" val="2019890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4"/>
  <p:tag name="KSO_WM_UNIT_ID" val="diagram20198907_3*q_h_i*1_3_4"/>
  <p:tag name="KSO_WM_TEMPLATE_CATEGORY" val="diagram"/>
  <p:tag name="KSO_WM_TEMPLATE_INDEX" val="20198907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2"/>
  <p:tag name="KSO_WM_UNIT_ID" val="diagram20198907_3*q_h_i*1_3_2"/>
  <p:tag name="KSO_WM_TEMPLATE_CATEGORY" val="diagram"/>
  <p:tag name="KSO_WM_TEMPLATE_INDEX" val="20198907"/>
  <p:tag name="KSO_WM_UNIT_LAYERLEVEL" val="1_1_1"/>
  <p:tag name="KSO_WM_TAG_VERSION" val="1.0"/>
  <p:tag name="KSO_WM_BEAUTIFY_FLAG" val="#wm#"/>
  <p:tag name="KSO_WM_UNIT_FILL_FORE_SCHEMECOLOR_INDEX" val="14"/>
  <p:tag name="KSO_WM_UNIT_FILL_TYPE" val="1"/>
</p:tagLst>
</file>

<file path=ppt/tags/tag22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3_1"/>
  <p:tag name="KSO_WM_UNIT_ID" val="diagram20198907_3*q_h_a*1_3_1"/>
  <p:tag name="KSO_WM_TEMPLATE_CATEGORY" val="diagram"/>
  <p:tag name="KSO_WM_TEMPLATE_INDEX" val="2019890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6"/>
  <p:tag name="KSO_WM_UNIT_ID" val="diagram20198907_3*q_h_i*1_2_6"/>
  <p:tag name="KSO_WM_TEMPLATE_CATEGORY" val="diagram"/>
  <p:tag name="KSO_WM_TEMPLATE_INDEX" val="20198907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24.xml><?xml version="1.0" encoding="utf-8"?>
<p:tagLst xmlns:p="http://schemas.openxmlformats.org/presentationml/2006/main">
  <p:tag name="KSO_WM_UNIT_TABLE_BEAUTIFY" val="smartTable{c0f479d1-bafe-4ba1-8e51-7f6d47e92044}"/>
</p:tagLst>
</file>

<file path=ppt/tags/tag3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2_1"/>
  <p:tag name="KSO_WM_UNIT_ID" val="diagram20198907_3*q_h_a*1_2_1"/>
  <p:tag name="KSO_WM_TEMPLATE_CATEGORY" val="diagram"/>
  <p:tag name="KSO_WM_TEMPLATE_INDEX" val="2019890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4.xml><?xml version="1.0" encoding="utf-8"?>
<p:tagLst xmlns:p="http://schemas.openxmlformats.org/presentationml/2006/main"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1"/>
  <p:tag name="KSO_WM_UNIT_ID" val="diagram20198907_3*q_h_i*1_3_1"/>
  <p:tag name="KSO_WM_TEMPLATE_CATEGORY" val="diagram"/>
  <p:tag name="KSO_WM_TEMPLATE_INDEX" val="20198907"/>
  <p:tag name="KSO_WM_UNIT_LAYERLEVEL" val="1_1_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4"/>
  <p:tag name="KSO_WM_UNIT_ID" val="diagram20198907_3*q_h_i*1_1_4"/>
  <p:tag name="KSO_WM_TEMPLATE_CATEGORY" val="diagram"/>
  <p:tag name="KSO_WM_TEMPLATE_INDEX" val="20198907"/>
  <p:tag name="KSO_WM_UNIT_LAYERLEVEL" val="1_1_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5"/>
  <p:tag name="KSO_WM_UNIT_ID" val="diagram20198907_3*q_h_i*1_2_5"/>
  <p:tag name="KSO_WM_TEMPLATE_CATEGORY" val="diagram"/>
  <p:tag name="KSO_WM_TEMPLATE_INDEX" val="20198907"/>
  <p:tag name="KSO_WM_UNIT_LAYERLEVEL" val="1_1_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FILL_FORE_SCHEMECOLOR_INDEX" val="8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4_2"/>
  <p:tag name="KSO_WM_UNIT_ID" val="diagram20198907_3*q_h_i*1_4_2"/>
  <p:tag name="KSO_WM_TEMPLATE_CATEGORY" val="diagram"/>
  <p:tag name="KSO_WM_TEMPLATE_INDEX" val="20198907"/>
  <p:tag name="KSO_WM_UNIT_LAYERLEVEL" val="1_1_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TEXT_FILL_FORE_SCHEMECOLOR_INDEX" val="14"/>
  <p:tag name="KSO_WM_UNIT_TEXT_FILL_TYPE" val="1"/>
  <p:tag name="KSO_WM_UNIT_USESOURCEFORMAT_APPLY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1"/>
  <p:tag name="KSO_WM_UNIT_ID" val="diagram20198907_3*q_h_i*1_1_1"/>
  <p:tag name="KSO_WM_TEMPLATE_CATEGORY" val="diagram"/>
  <p:tag name="KSO_WM_TEMPLATE_INDEX" val="20198907"/>
  <p:tag name="KSO_WM_UNIT_LAYERLEVEL" val="1_1_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TEXT_FILL_FORE_SCHEMECOLOR_INDEX" val="14"/>
  <p:tag name="KSO_WM_UNIT_TEXT_FILL_TYPE" val="1"/>
  <p:tag name="KSO_WM_UNIT_USESOURCEFORMAT_APPLY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1"/>
  <p:tag name="KSO_WM_UNIT_ID" val="diagram20198907_3*q_h_i*1_2_1"/>
  <p:tag name="KSO_WM_TEMPLATE_CATEGORY" val="diagram"/>
  <p:tag name="KSO_WM_TEMPLATE_INDEX" val="20198907"/>
  <p:tag name="KSO_WM_UNIT_LAYERLEVEL" val="1_1_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自定义 167">
      <a:dk1>
        <a:srgbClr val="000000"/>
      </a:dk1>
      <a:lt1>
        <a:srgbClr val="FFFFFF"/>
      </a:lt1>
      <a:dk2>
        <a:srgbClr val="67B0E3"/>
      </a:dk2>
      <a:lt2>
        <a:srgbClr val="A0A0A0"/>
      </a:lt2>
      <a:accent1>
        <a:srgbClr val="B5B5B5"/>
      </a:accent1>
      <a:accent2>
        <a:srgbClr val="B5B5B5"/>
      </a:accent2>
      <a:accent3>
        <a:srgbClr val="B5B5B5"/>
      </a:accent3>
      <a:accent4>
        <a:srgbClr val="B5B5B5"/>
      </a:accent4>
      <a:accent5>
        <a:srgbClr val="B5B5B5"/>
      </a:accent5>
      <a:accent6>
        <a:srgbClr val="B5B5B5"/>
      </a:accent6>
      <a:hlink>
        <a:srgbClr val="0000FF"/>
      </a:hlink>
      <a:folHlink>
        <a:srgbClr val="800080"/>
      </a:folHlink>
    </a:clrScheme>
    <a:fontScheme name="微软雅黑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bg1"/>
          </a:solidFill>
        </a:ln>
      </a:spPr>
      <a:bodyPr rtlCol="0" anchor="ctr"/>
      <a:lstStyle>
        <a:defPPr algn="ctr">
          <a:defRPr lang="zh-CN" altLang="en-US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accent1">
              <a:lumMod val="75000"/>
            </a:schemeClr>
          </a:solidFill>
          <a:tailEnd type="oval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7958</Words>
  <Application>WPS 演示</Application>
  <PresentationFormat>全屏显示(16:9)</PresentationFormat>
  <Paragraphs>510</Paragraphs>
  <Slides>24</Slides>
  <Notes>29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3" baseType="lpstr">
      <vt:lpstr>Arial</vt:lpstr>
      <vt:lpstr>宋体</vt:lpstr>
      <vt:lpstr>Wingdings</vt:lpstr>
      <vt:lpstr>仿宋_GB2312</vt:lpstr>
      <vt:lpstr>仿宋</vt:lpstr>
      <vt:lpstr>微软雅黑</vt:lpstr>
      <vt:lpstr>Calibri</vt:lpstr>
      <vt:lpstr>Arial Unicode MS</vt:lpstr>
      <vt:lpstr>Times New Roman</vt:lpstr>
      <vt:lpstr>Wingdings</vt:lpstr>
      <vt:lpstr>Gill Sans</vt:lpstr>
      <vt:lpstr>Calibri</vt:lpstr>
      <vt:lpstr>等线</vt:lpstr>
      <vt:lpstr>Arial Unicode MS</vt:lpstr>
      <vt:lpstr>楷体_GB2312</vt:lpstr>
      <vt:lpstr>新宋体</vt:lpstr>
      <vt:lpstr>Segoe Print</vt:lpstr>
      <vt:lpstr>Office 主题​​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Sharemy </cp:lastModifiedBy>
  <cp:revision>315</cp:revision>
  <dcterms:created xsi:type="dcterms:W3CDTF">2014-12-16T06:14:00Z</dcterms:created>
  <dcterms:modified xsi:type="dcterms:W3CDTF">2020-08-18T06:46:50Z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PowerPoint 演示文稿</vt:lpwstr>
  </property>
  <property fmtid="{D5CDD505-2E9C-101B-9397-08002B2CF9AE}" pid="3" name="SlideDescription">
    <vt:lpwstr/>
  </property>
  <property fmtid="{D5CDD505-2E9C-101B-9397-08002B2CF9AE}" pid="4" name="KSOProductBuildVer">
    <vt:lpwstr>2052-11.1.0.9912</vt:lpwstr>
  </property>
</Properties>
</file>