
<file path=[Content_Types].xml><?xml version="1.0" encoding="utf-8"?>
<Types xmlns="http://schemas.openxmlformats.org/package/2006/content-types">
  <Default Extension="jpeg" ContentType="image/jpeg"/>
  <Default Extension="png" ContentType="image/png"/>
  <Default Extension="m4a" ContentType="audi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40" r:id="rId5"/>
    <p:sldId id="257" r:id="rId6"/>
    <p:sldId id="263" r:id="rId7"/>
    <p:sldId id="291" r:id="rId8"/>
    <p:sldId id="372" r:id="rId9"/>
    <p:sldId id="292" r:id="rId10"/>
    <p:sldId id="269" r:id="rId11"/>
    <p:sldId id="293" r:id="rId12"/>
    <p:sldId id="296" r:id="rId13"/>
    <p:sldId id="368" r:id="rId14"/>
    <p:sldId id="369" r:id="rId15"/>
    <p:sldId id="298" r:id="rId16"/>
    <p:sldId id="300" r:id="rId17"/>
    <p:sldId id="322" r:id="rId18"/>
    <p:sldId id="343" r:id="rId19"/>
    <p:sldId id="370" r:id="rId20"/>
    <p:sldId id="371" r:id="rId21"/>
    <p:sldId id="344" r:id="rId22"/>
    <p:sldId id="301" r:id="rId23"/>
    <p:sldId id="285" r:id="rId24"/>
    <p:sldId id="302" r:id="rId25"/>
    <p:sldId id="280" r:id="rId26"/>
    <p:sldId id="373" r:id="rId27"/>
    <p:sldId id="306" r:id="rId28"/>
    <p:sldId id="305" r:id="rId29"/>
    <p:sldId id="271" r:id="rId30"/>
    <p:sldId id="318" r:id="rId31"/>
    <p:sldId id="311" r:id="rId32"/>
    <p:sldId id="364" r:id="rId33"/>
    <p:sldId id="399" r:id="rId34"/>
    <p:sldId id="374" r:id="rId35"/>
    <p:sldId id="287" r:id="rId36"/>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71" autoAdjust="0"/>
  </p:normalViewPr>
  <p:slideViewPr>
    <p:cSldViewPr>
      <p:cViewPr>
        <p:scale>
          <a:sx n="90" d="100"/>
          <a:sy n="90" d="100"/>
        </p:scale>
        <p:origin x="1656" y="426"/>
      </p:cViewPr>
      <p:guideLst>
        <p:guide orient="horz" pos="1746"/>
        <p:guide pos="296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743F3C-A645-4BF6-81D9-30B26CFBEF2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701E0-9BEF-4A2C-9048-DC8249F14B4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sym typeface="+mn-ea"/>
            </a:endParaRPr>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AA47F99-6ADC-4C80-99B3-D41D132752F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首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a:off x="0" y="0"/>
            <a:ext cx="914400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目录">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flipH="1">
            <a:off x="0" y="2355726"/>
            <a:ext cx="4956041" cy="278777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过渡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flipH="1">
            <a:off x="0" y="2211710"/>
            <a:ext cx="5212069" cy="2931789"/>
          </a:xfrm>
          <a:prstGeom prst="rect">
            <a:avLst/>
          </a:prstGeom>
        </p:spPr>
      </p:pic>
      <p:pic>
        <p:nvPicPr>
          <p:cNvPr id="8" name="图片 7"/>
          <p:cNvPicPr>
            <a:picLocks noChangeAspect="1"/>
          </p:cNvPicPr>
          <p:nvPr userDrawn="1"/>
        </p:nvPicPr>
        <p:blipFill>
          <a:blip r:embed="rId2" cstate="print"/>
          <a:stretch>
            <a:fillRect/>
          </a:stretch>
        </p:blipFill>
        <p:spPr>
          <a:xfrm rot="10800000" flipH="1">
            <a:off x="3931931" y="1"/>
            <a:ext cx="5212069" cy="29317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内容页">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stretch>
            <a:fillRect/>
          </a:stretch>
        </p:blipFill>
        <p:spPr>
          <a:xfrm flipH="1" flipV="1">
            <a:off x="0" y="-1"/>
            <a:ext cx="1547664" cy="870561"/>
          </a:xfrm>
          <a:prstGeom prst="rect">
            <a:avLst/>
          </a:prstGeom>
        </p:spPr>
      </p:pic>
      <p:pic>
        <p:nvPicPr>
          <p:cNvPr id="5" name="图片 4"/>
          <p:cNvPicPr>
            <a:picLocks noChangeAspect="1"/>
          </p:cNvPicPr>
          <p:nvPr userDrawn="1"/>
        </p:nvPicPr>
        <p:blipFill>
          <a:blip r:embed="rId2" cstate="print"/>
          <a:stretch>
            <a:fillRect/>
          </a:stretch>
        </p:blipFill>
        <p:spPr>
          <a:xfrm rot="10800000" flipH="1" flipV="1">
            <a:off x="7596336" y="4272939"/>
            <a:ext cx="1547664" cy="8705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5.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4.xml"/><Relationship Id="rId5" Type="http://schemas.openxmlformats.org/officeDocument/2006/relationships/image" Target="../media/image15.png"/><Relationship Id="rId4" Type="http://schemas.microsoft.com/office/2007/relationships/media" Target="../media/media3.m4a"/><Relationship Id="rId3" Type="http://schemas.openxmlformats.org/officeDocument/2006/relationships/audio" Target="../media/media3.m4a"/><Relationship Id="rId2" Type="http://schemas.openxmlformats.org/officeDocument/2006/relationships/image" Target="../media/image18.jpeg"/><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4.xml"/><Relationship Id="rId7" Type="http://schemas.microsoft.com/office/2007/relationships/media" Target="../media/media5.m4a"/><Relationship Id="rId6" Type="http://schemas.openxmlformats.org/officeDocument/2006/relationships/audio" Target="../media/media5.m4a"/><Relationship Id="rId5" Type="http://schemas.openxmlformats.org/officeDocument/2006/relationships/image" Target="../media/image15.png"/><Relationship Id="rId4" Type="http://schemas.microsoft.com/office/2007/relationships/media" Target="../media/media4.m4a"/><Relationship Id="rId3" Type="http://schemas.openxmlformats.org/officeDocument/2006/relationships/audio" Target="../media/media4.m4a"/><Relationship Id="rId2" Type="http://schemas.openxmlformats.org/officeDocument/2006/relationships/image" Target="../media/image18.jpeg"/><Relationship Id="rId1" Type="http://schemas.openxmlformats.org/officeDocument/2006/relationships/image" Target="../media/image17.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image" Target="../media/image19.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4.xml"/><Relationship Id="rId5" Type="http://schemas.microsoft.com/office/2007/relationships/media" Target="../media/media7.m4a"/><Relationship Id="rId4" Type="http://schemas.openxmlformats.org/officeDocument/2006/relationships/audio" Target="../media/media7.m4a"/><Relationship Id="rId3" Type="http://schemas.openxmlformats.org/officeDocument/2006/relationships/image" Target="../media/image15.png"/><Relationship Id="rId2" Type="http://schemas.microsoft.com/office/2007/relationships/media" Target="../media/media6.mp3"/><Relationship Id="rId1" Type="http://schemas.openxmlformats.org/officeDocument/2006/relationships/audio" Target="../media/media6.mp3"/></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4.xml"/><Relationship Id="rId5" Type="http://schemas.microsoft.com/office/2007/relationships/media" Target="../media/media9.m4a"/><Relationship Id="rId4" Type="http://schemas.openxmlformats.org/officeDocument/2006/relationships/audio" Target="../media/media9.m4a"/><Relationship Id="rId3" Type="http://schemas.openxmlformats.org/officeDocument/2006/relationships/image" Target="../media/image15.png"/><Relationship Id="rId2" Type="http://schemas.microsoft.com/office/2007/relationships/media" Target="../media/media8.m4a"/><Relationship Id="rId1" Type="http://schemas.openxmlformats.org/officeDocument/2006/relationships/audio" Target="../media/media8.m4a"/></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4.xml"/><Relationship Id="rId7" Type="http://schemas.openxmlformats.org/officeDocument/2006/relationships/image" Target="../media/image18.jpeg"/><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9.jpeg"/><Relationship Id="rId3" Type="http://schemas.openxmlformats.org/officeDocument/2006/relationships/tags" Target="../tags/tag2.xml"/><Relationship Id="rId2" Type="http://schemas.openxmlformats.org/officeDocument/2006/relationships/image" Target="../media/image17.jpe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4.xml"/><Relationship Id="rId4" Type="http://schemas.openxmlformats.org/officeDocument/2006/relationships/image" Target="../media/image9.jpeg"/><Relationship Id="rId3" Type="http://schemas.openxmlformats.org/officeDocument/2006/relationships/tags" Target="../tags/tag5.xml"/><Relationship Id="rId2" Type="http://schemas.openxmlformats.org/officeDocument/2006/relationships/image" Target="../media/image22.jpeg"/><Relationship Id="rId1" Type="http://schemas.openxmlformats.org/officeDocument/2006/relationships/image" Target="../media/image2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tags" Target="../tags/tag7.xml"/><Relationship Id="rId3" Type="http://schemas.openxmlformats.org/officeDocument/2006/relationships/image" Target="../media/image9.jpeg"/><Relationship Id="rId2" Type="http://schemas.openxmlformats.org/officeDocument/2006/relationships/tags" Target="../tags/tag6.xml"/><Relationship Id="rId1" Type="http://schemas.openxmlformats.org/officeDocument/2006/relationships/image" Target="../media/image23.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tags" Target="../tags/tag9.xml"/><Relationship Id="rId2" Type="http://schemas.openxmlformats.org/officeDocument/2006/relationships/image" Target="../media/image9.jpeg"/><Relationship Id="rId1" Type="http://schemas.openxmlformats.org/officeDocument/2006/relationships/tags" Target="../tags/tag8.xml"/></Relationships>
</file>

<file path=ppt/slides/_rels/slide25.xml.rels><?xml version="1.0" encoding="UTF-8" standalone="yes"?>
<Relationships xmlns="http://schemas.openxmlformats.org/package/2006/relationships"><Relationship Id="rId9" Type="http://schemas.openxmlformats.org/officeDocument/2006/relationships/audio" Target="../media/media11.mp3"/><Relationship Id="rId8" Type="http://schemas.openxmlformats.org/officeDocument/2006/relationships/tags" Target="../tags/tag11.xml"/><Relationship Id="rId7" Type="http://schemas.openxmlformats.org/officeDocument/2006/relationships/image" Target="../media/image24.jpeg"/><Relationship Id="rId6" Type="http://schemas.openxmlformats.org/officeDocument/2006/relationships/image" Target="../media/image15.png"/><Relationship Id="rId5" Type="http://schemas.microsoft.com/office/2007/relationships/media" Target="../media/media10.m4a"/><Relationship Id="rId4" Type="http://schemas.openxmlformats.org/officeDocument/2006/relationships/audio" Target="../media/media10.m4a"/><Relationship Id="rId3" Type="http://schemas.openxmlformats.org/officeDocument/2006/relationships/image" Target="../media/image25.jpeg"/><Relationship Id="rId2" Type="http://schemas.openxmlformats.org/officeDocument/2006/relationships/image" Target="../media/image9.jpeg"/><Relationship Id="rId14" Type="http://schemas.openxmlformats.org/officeDocument/2006/relationships/notesSlide" Target="../notesSlides/notesSlide25.xml"/><Relationship Id="rId13" Type="http://schemas.openxmlformats.org/officeDocument/2006/relationships/slideLayout" Target="../slideLayouts/slideLayout4.xml"/><Relationship Id="rId12" Type="http://schemas.microsoft.com/office/2007/relationships/media" Target="../media/media12.m4a"/><Relationship Id="rId11" Type="http://schemas.openxmlformats.org/officeDocument/2006/relationships/audio" Target="../media/media12.m4a"/><Relationship Id="rId10" Type="http://schemas.microsoft.com/office/2007/relationships/media" Target="../media/media11.mp3"/><Relationship Id="rId1" Type="http://schemas.openxmlformats.org/officeDocument/2006/relationships/tags" Target="../tags/tag1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4.xml"/><Relationship Id="rId7" Type="http://schemas.openxmlformats.org/officeDocument/2006/relationships/image" Target="../media/image18.jpeg"/><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image" Target="../media/image9.jpeg"/><Relationship Id="rId3" Type="http://schemas.openxmlformats.org/officeDocument/2006/relationships/tags" Target="../tags/tag12.xml"/><Relationship Id="rId2" Type="http://schemas.openxmlformats.org/officeDocument/2006/relationships/image" Target="../media/image17.jpeg"/><Relationship Id="rId1" Type="http://schemas.openxmlformats.org/officeDocument/2006/relationships/image" Target="../media/image11.jpeg"/></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4.xml"/><Relationship Id="rId6" Type="http://schemas.microsoft.com/office/2007/relationships/media" Target="../media/media2.m4a"/><Relationship Id="rId5" Type="http://schemas.openxmlformats.org/officeDocument/2006/relationships/audio" Target="../media/media2.m4a"/><Relationship Id="rId4" Type="http://schemas.openxmlformats.org/officeDocument/2006/relationships/image" Target="../media/image14.jpeg"/><Relationship Id="rId3" Type="http://schemas.openxmlformats.org/officeDocument/2006/relationships/image" Target="../media/image15.png"/><Relationship Id="rId2" Type="http://schemas.microsoft.com/office/2007/relationships/media" Target="../media/media1.m4a"/><Relationship Id="rId1" Type="http://schemas.openxmlformats.org/officeDocument/2006/relationships/audio" Target="../media/media1.m4a"/></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25" name="TextBox 24"/>
          <p:cNvSpPr txBox="1"/>
          <p:nvPr/>
        </p:nvSpPr>
        <p:spPr>
          <a:xfrm>
            <a:off x="1144905" y="1802765"/>
            <a:ext cx="7875270" cy="990600"/>
          </a:xfrm>
          <a:prstGeom prst="rect">
            <a:avLst/>
          </a:prstGeom>
          <a:noFill/>
        </p:spPr>
        <p:txBody>
          <a:bodyPr wrap="square" lIns="68571" tIns="34285" rIns="68571" bIns="34285" rtlCol="0">
            <a:spAutoFit/>
          </a:bodyPr>
          <a:lstStyle/>
          <a:p>
            <a:pPr algn="ctr"/>
            <a:r>
              <a:rPr kumimoji="1" lang="zh-CN" altLang="en-US" sz="3200" b="1" dirty="0">
                <a:solidFill>
                  <a:schemeClr val="tx1">
                    <a:lumMod val="65000"/>
                    <a:lumOff val="35000"/>
                  </a:schemeClr>
                </a:solidFill>
                <a:cs typeface="+mn-ea"/>
                <a:sym typeface="+mn-lt"/>
              </a:rPr>
              <a:t>基于科学思维的课堂教学设计与实践</a:t>
            </a:r>
            <a:endParaRPr kumimoji="1" lang="zh-CN" altLang="en-US" sz="4400" b="1" dirty="0">
              <a:solidFill>
                <a:schemeClr val="tx1">
                  <a:lumMod val="65000"/>
                  <a:lumOff val="35000"/>
                </a:schemeClr>
              </a:solidFill>
              <a:cs typeface="+mn-ea"/>
              <a:sym typeface="+mn-lt"/>
            </a:endParaRPr>
          </a:p>
          <a:p>
            <a:pPr algn="ctr"/>
            <a:r>
              <a:rPr kumimoji="1" lang="en-US" altLang="zh-CN" sz="2800" b="1" dirty="0">
                <a:solidFill>
                  <a:schemeClr val="tx1">
                    <a:lumMod val="65000"/>
                    <a:lumOff val="35000"/>
                  </a:schemeClr>
                </a:solidFill>
                <a:cs typeface="+mn-ea"/>
                <a:sym typeface="+mn-lt"/>
              </a:rPr>
              <a:t>-</a:t>
            </a:r>
            <a:r>
              <a:rPr kumimoji="1" lang="zh-CN" altLang="en-US" sz="2800" b="1" dirty="0">
                <a:solidFill>
                  <a:schemeClr val="tx1">
                    <a:lumMod val="65000"/>
                    <a:lumOff val="35000"/>
                  </a:schemeClr>
                </a:solidFill>
                <a:cs typeface="+mn-ea"/>
                <a:sym typeface="+mn-lt"/>
              </a:rPr>
              <a:t>以《声音是怎样产生的》为例</a:t>
            </a:r>
            <a:endParaRPr kumimoji="1" lang="zh-CN" altLang="en-US" sz="2800" b="1" dirty="0">
              <a:solidFill>
                <a:schemeClr val="tx1">
                  <a:lumMod val="65000"/>
                  <a:lumOff val="35000"/>
                </a:schemeClr>
              </a:solidFill>
              <a:cs typeface="+mn-ea"/>
              <a:sym typeface="+mn-lt"/>
            </a:endParaRPr>
          </a:p>
        </p:txBody>
      </p:sp>
      <p:sp>
        <p:nvSpPr>
          <p:cNvPr id="6" name="文字"/>
          <p:cNvSpPr txBox="1">
            <a:spLocks noChangeArrowheads="1"/>
          </p:cNvSpPr>
          <p:nvPr/>
        </p:nvSpPr>
        <p:spPr bwMode="auto">
          <a:xfrm>
            <a:off x="2026285" y="3683635"/>
            <a:ext cx="5541645" cy="2324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zh-CN" altLang="en-US" b="0" dirty="0">
                <a:solidFill>
                  <a:schemeClr val="tx1">
                    <a:lumMod val="75000"/>
                    <a:lumOff val="25000"/>
                  </a:schemeClr>
                </a:solidFill>
                <a:latin typeface="微软雅黑" panose="020B0503020204020204" pitchFamily="34" charset="-122"/>
                <a:ea typeface="微软雅黑" panose="020B0503020204020204" pitchFamily="34" charset="-122"/>
              </a:rPr>
              <a:t> 北京市朝阳区花家地实验小学 李美凝</a:t>
            </a:r>
            <a:endParaRPr lang="zh-CN" altLang="en-US" b="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2" name="组合 20"/>
          <p:cNvGrpSpPr/>
          <p:nvPr/>
        </p:nvGrpSpPr>
        <p:grpSpPr>
          <a:xfrm>
            <a:off x="785786" y="2314721"/>
            <a:ext cx="142876" cy="540327"/>
            <a:chOff x="1591689" y="850704"/>
            <a:chExt cx="1685620" cy="1685620"/>
          </a:xfrm>
        </p:grpSpPr>
        <p:sp>
          <p:nvSpPr>
            <p:cNvPr id="13" name="KSO_Shape"/>
            <p:cNvSpPr/>
            <p:nvPr/>
          </p:nvSpPr>
          <p:spPr>
            <a:xfrm>
              <a:off x="1591689" y="850704"/>
              <a:ext cx="1685620" cy="1685620"/>
            </a:xfrm>
            <a:prstGeom prst="round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sp>
          <p:nvSpPr>
            <p:cNvPr id="14" name="KSO_Shape"/>
            <p:cNvSpPr/>
            <p:nvPr/>
          </p:nvSpPr>
          <p:spPr>
            <a:xfrm>
              <a:off x="1591689" y="850704"/>
              <a:ext cx="1685620" cy="1685620"/>
            </a:xfrm>
            <a:prstGeom prst="roundRect">
              <a:avLst/>
            </a:prstGeom>
            <a:solidFill>
              <a:schemeClr val="tx2">
                <a:alpha val="7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6000" dirty="0">
                <a:latin typeface="Arial" panose="020B0604020202090204" pitchFamily="34" charset="0"/>
                <a:cs typeface="Arial" panose="020B0604020202090204" pitchFamily="34" charset="0"/>
              </a:endParaRPr>
            </a:p>
          </p:txBody>
        </p:sp>
      </p:grpSp>
      <p:grpSp>
        <p:nvGrpSpPr>
          <p:cNvPr id="15" name="组合 20"/>
          <p:cNvGrpSpPr/>
          <p:nvPr/>
        </p:nvGrpSpPr>
        <p:grpSpPr>
          <a:xfrm>
            <a:off x="785786" y="3429006"/>
            <a:ext cx="142876" cy="254575"/>
            <a:chOff x="1591689" y="850704"/>
            <a:chExt cx="1685620" cy="1685620"/>
          </a:xfrm>
        </p:grpSpPr>
        <p:sp>
          <p:nvSpPr>
            <p:cNvPr id="16" name="KSO_Shape"/>
            <p:cNvSpPr/>
            <p:nvPr/>
          </p:nvSpPr>
          <p:spPr>
            <a:xfrm>
              <a:off x="1591689" y="850704"/>
              <a:ext cx="1685620" cy="1685620"/>
            </a:xfrm>
            <a:prstGeom prst="round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sp>
          <p:nvSpPr>
            <p:cNvPr id="17" name="KSO_Shape"/>
            <p:cNvSpPr/>
            <p:nvPr/>
          </p:nvSpPr>
          <p:spPr>
            <a:xfrm>
              <a:off x="1591689" y="850704"/>
              <a:ext cx="1685620" cy="1685620"/>
            </a:xfrm>
            <a:prstGeom prst="roundRect">
              <a:avLst/>
            </a:prstGeom>
            <a:solidFill>
              <a:schemeClr val="tx2">
                <a:alpha val="7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6000" dirty="0">
                <a:latin typeface="Arial" panose="020B0604020202090204" pitchFamily="34" charset="0"/>
                <a:cs typeface="Arial" panose="020B060402020209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64"/>
          <p:cNvSpPr>
            <a:spLocks noChangeArrowheads="1"/>
          </p:cNvSpPr>
          <p:nvPr/>
        </p:nvSpPr>
        <p:spPr bwMode="auto">
          <a:xfrm>
            <a:off x="1572260" y="1334770"/>
            <a:ext cx="2575560" cy="1243965"/>
          </a:xfrm>
          <a:prstGeom prst="ellipse">
            <a:avLst/>
          </a:prstGeom>
          <a:solidFill>
            <a:schemeClr val="tx2"/>
          </a:solidFill>
          <a:ln w="190500" cap="sq" cmpd="sng">
            <a:solidFill>
              <a:schemeClr val="bg1">
                <a:lumMod val="75000"/>
              </a:schemeClr>
            </a:solidFill>
            <a:round/>
          </a:ln>
        </p:spPr>
        <p:txBody>
          <a:bodyPr lIns="68567" tIns="34284" rIns="68567" bIns="34284" anchor="ctr"/>
          <a:lstStyle/>
          <a:p>
            <a:pPr algn="ctr"/>
            <a:r>
              <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观察材料</a:t>
            </a:r>
            <a:endPar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的选择</a:t>
            </a:r>
            <a:endPar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7" name="椭圆 16"/>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02</a:t>
            </a:r>
            <a:endParaRPr lang="zh-CN" altLang="en-US" sz="1800" b="1" dirty="0">
              <a:solidFill>
                <a:schemeClr val="bg2"/>
              </a:solidFill>
              <a:latin typeface="+mn-ea"/>
              <a:cs typeface="Arial Unicode MS" panose="020B0604020202020204" pitchFamily="34" charset="-122"/>
            </a:endParaRPr>
          </a:p>
        </p:txBody>
      </p:sp>
      <p:sp>
        <p:nvSpPr>
          <p:cNvPr id="18" name="矩形 17"/>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9" name="同心圆 18"/>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2" name="椭圆 64"/>
          <p:cNvSpPr>
            <a:spLocks noChangeArrowheads="1"/>
          </p:cNvSpPr>
          <p:nvPr/>
        </p:nvSpPr>
        <p:spPr bwMode="auto">
          <a:xfrm>
            <a:off x="5006975" y="1334770"/>
            <a:ext cx="2503805" cy="1243965"/>
          </a:xfrm>
          <a:prstGeom prst="ellipse">
            <a:avLst/>
          </a:prstGeom>
          <a:solidFill>
            <a:schemeClr val="tx2"/>
          </a:solidFill>
          <a:ln w="190500" cap="sq" cmpd="sng">
            <a:solidFill>
              <a:schemeClr val="bg1">
                <a:lumMod val="75000"/>
              </a:schemeClr>
            </a:solidFill>
            <a:round/>
          </a:ln>
        </p:spPr>
        <p:txBody>
          <a:bodyPr lIns="68567" tIns="34284" rIns="68567" bIns="34284" anchor="ctr"/>
          <a:lstStyle/>
          <a:p>
            <a:pPr algn="ctr"/>
            <a:r>
              <a:rPr lang="zh-CN" altLang="en-US" sz="2100" b="1" dirty="0">
                <a:solidFill>
                  <a:schemeClr val="bg1"/>
                </a:solidFill>
                <a:latin typeface="微软雅黑" panose="020B0503020204020204" pitchFamily="34" charset="-122"/>
                <a:ea typeface="微软雅黑" panose="020B0503020204020204" pitchFamily="34" charset="-122"/>
                <a:sym typeface="+mn-ea"/>
              </a:rPr>
              <a:t>观察材料之间关系的建立</a:t>
            </a:r>
            <a:endPar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问题的设立</a:t>
            </a:r>
            <a:endParaRPr lang="zh-CN" altLang="en-US" sz="2000" dirty="0">
              <a:solidFill>
                <a:schemeClr val="tx1">
                  <a:lumMod val="65000"/>
                  <a:lumOff val="35000"/>
                </a:schemeClr>
              </a:solidFill>
            </a:endParaRPr>
          </a:p>
        </p:txBody>
      </p:sp>
      <p:pic>
        <p:nvPicPr>
          <p:cNvPr id="5" name="图片 4" descr="22601596274732_.pic_hd"/>
          <p:cNvPicPr>
            <a:picLocks noChangeAspect="1"/>
          </p:cNvPicPr>
          <p:nvPr/>
        </p:nvPicPr>
        <p:blipFill>
          <a:blip r:embed="rId1">
            <a:lum bright="12000"/>
          </a:blip>
          <a:stretch>
            <a:fillRect/>
          </a:stretch>
        </p:blipFill>
        <p:spPr>
          <a:xfrm rot="5400000">
            <a:off x="5419090" y="3074035"/>
            <a:ext cx="1894205" cy="1682115"/>
          </a:xfrm>
          <a:prstGeom prst="rect">
            <a:avLst/>
          </a:prstGeom>
        </p:spPr>
      </p:pic>
      <p:sp>
        <p:nvSpPr>
          <p:cNvPr id="15" name="左右箭头 14"/>
          <p:cNvSpPr/>
          <p:nvPr/>
        </p:nvSpPr>
        <p:spPr>
          <a:xfrm>
            <a:off x="4110355" y="3597910"/>
            <a:ext cx="1080135" cy="647700"/>
          </a:xfrm>
          <a:prstGeom prst="lef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五边形 20"/>
          <p:cNvSpPr/>
          <p:nvPr/>
        </p:nvSpPr>
        <p:spPr>
          <a:xfrm>
            <a:off x="0" y="730250"/>
            <a:ext cx="2804160" cy="455295"/>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29"/>
          <p:cNvSpPr txBox="1"/>
          <p:nvPr/>
        </p:nvSpPr>
        <p:spPr>
          <a:xfrm>
            <a:off x="120650" y="770255"/>
            <a:ext cx="2515870" cy="374650"/>
          </a:xfrm>
          <a:prstGeom prst="rect">
            <a:avLst/>
          </a:prstGeom>
          <a:noFill/>
        </p:spPr>
        <p:txBody>
          <a:bodyPr wrap="square" lIns="68543" tIns="34272" rIns="68543" bIns="34272"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策略一  观察活动</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4" name="图片 3" descr="23241597021413_.pic"/>
          <p:cNvPicPr>
            <a:picLocks noChangeAspect="1"/>
          </p:cNvPicPr>
          <p:nvPr/>
        </p:nvPicPr>
        <p:blipFill>
          <a:blip r:embed="rId2"/>
          <a:stretch>
            <a:fillRect/>
          </a:stretch>
        </p:blipFill>
        <p:spPr>
          <a:xfrm>
            <a:off x="1995805" y="2933065"/>
            <a:ext cx="1728470" cy="1929130"/>
          </a:xfrm>
          <a:prstGeom prst="rect">
            <a:avLst/>
          </a:prstGeom>
        </p:spPr>
      </p:pic>
      <p:pic>
        <p:nvPicPr>
          <p:cNvPr id="10" name="嗓子发声">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336675" y="3832225"/>
            <a:ext cx="521335" cy="52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additive="base">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02</a:t>
            </a:r>
            <a:endParaRPr lang="zh-CN" altLang="en-US" sz="1800" b="1" dirty="0">
              <a:solidFill>
                <a:schemeClr val="bg2"/>
              </a:solidFill>
              <a:latin typeface="+mn-ea"/>
              <a:cs typeface="Arial Unicode MS" panose="020B0604020202020204" pitchFamily="34" charset="-122"/>
            </a:endParaRPr>
          </a:p>
        </p:txBody>
      </p:sp>
      <p:sp>
        <p:nvSpPr>
          <p:cNvPr id="18" name="矩形 17"/>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9" name="同心圆 18"/>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2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问题的设立</a:t>
            </a:r>
            <a:endParaRPr lang="zh-CN" altLang="en-US" sz="2000" dirty="0">
              <a:solidFill>
                <a:schemeClr val="tx1">
                  <a:lumMod val="65000"/>
                  <a:lumOff val="35000"/>
                </a:schemeClr>
              </a:solidFill>
            </a:endParaRPr>
          </a:p>
        </p:txBody>
      </p:sp>
      <p:sp>
        <p:nvSpPr>
          <p:cNvPr id="7" name="椭圆 64"/>
          <p:cNvSpPr>
            <a:spLocks noChangeArrowheads="1"/>
          </p:cNvSpPr>
          <p:nvPr/>
        </p:nvSpPr>
        <p:spPr bwMode="auto">
          <a:xfrm>
            <a:off x="793750" y="1942465"/>
            <a:ext cx="2488565" cy="1243965"/>
          </a:xfrm>
          <a:prstGeom prst="ellipse">
            <a:avLst/>
          </a:prstGeom>
          <a:solidFill>
            <a:schemeClr val="tx2"/>
          </a:solidFill>
          <a:ln w="190500" cap="sq" cmpd="sng">
            <a:solidFill>
              <a:schemeClr val="bg1">
                <a:lumMod val="75000"/>
              </a:schemeClr>
            </a:solidFill>
            <a:round/>
          </a:ln>
        </p:spPr>
        <p:txBody>
          <a:bodyPr lIns="68567" tIns="34284" rIns="68567" bIns="34284" anchor="ctr"/>
          <a:lstStyle/>
          <a:p>
            <a:pPr algn="ctr"/>
            <a:r>
              <a:rPr lang="zh-CN" altLang="en-US" sz="2100" b="1" dirty="0">
                <a:solidFill>
                  <a:schemeClr val="bg1"/>
                </a:solidFill>
                <a:latin typeface="微软雅黑" panose="020B0503020204020204" pitchFamily="34" charset="-122"/>
                <a:ea typeface="微软雅黑" panose="020B0503020204020204" pitchFamily="34" charset="-122"/>
                <a:sym typeface="+mn-ea"/>
              </a:rPr>
              <a:t>观察</a:t>
            </a:r>
            <a:endParaRPr lang="zh-CN" altLang="en-US" sz="2100" b="1" dirty="0">
              <a:solidFill>
                <a:schemeClr val="bg1"/>
              </a:solidFill>
              <a:latin typeface="微软雅黑" panose="020B0503020204020204" pitchFamily="34" charset="-122"/>
              <a:ea typeface="微软雅黑" panose="020B0503020204020204" pitchFamily="34" charset="-122"/>
            </a:endParaRPr>
          </a:p>
          <a:p>
            <a:pPr algn="ctr"/>
            <a:r>
              <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预期</a:t>
            </a:r>
            <a:endPar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1" name="五边形 20"/>
          <p:cNvSpPr/>
          <p:nvPr/>
        </p:nvSpPr>
        <p:spPr>
          <a:xfrm>
            <a:off x="0" y="730250"/>
            <a:ext cx="2804160" cy="455295"/>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29"/>
          <p:cNvSpPr txBox="1"/>
          <p:nvPr/>
        </p:nvSpPr>
        <p:spPr>
          <a:xfrm>
            <a:off x="120650" y="770255"/>
            <a:ext cx="2515870" cy="374650"/>
          </a:xfrm>
          <a:prstGeom prst="rect">
            <a:avLst/>
          </a:prstGeom>
          <a:noFill/>
        </p:spPr>
        <p:txBody>
          <a:bodyPr wrap="square" lIns="68543" tIns="34272" rIns="68543" bIns="34272"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策略一  观察活动</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3" name="图片 2" descr="22601596274732_.pic_hd"/>
          <p:cNvPicPr>
            <a:picLocks noChangeAspect="1"/>
          </p:cNvPicPr>
          <p:nvPr/>
        </p:nvPicPr>
        <p:blipFill>
          <a:blip r:embed="rId1">
            <a:lum bright="12000"/>
          </a:blip>
          <a:stretch>
            <a:fillRect/>
          </a:stretch>
        </p:blipFill>
        <p:spPr>
          <a:xfrm rot="5400000">
            <a:off x="6964680" y="1823085"/>
            <a:ext cx="1755140" cy="1558925"/>
          </a:xfrm>
          <a:prstGeom prst="rect">
            <a:avLst/>
          </a:prstGeom>
        </p:spPr>
      </p:pic>
      <p:pic>
        <p:nvPicPr>
          <p:cNvPr id="10" name="图片 9" descr="23241597021413_.pic"/>
          <p:cNvPicPr>
            <a:picLocks noChangeAspect="1"/>
          </p:cNvPicPr>
          <p:nvPr/>
        </p:nvPicPr>
        <p:blipFill>
          <a:blip r:embed="rId2"/>
          <a:stretch>
            <a:fillRect/>
          </a:stretch>
        </p:blipFill>
        <p:spPr>
          <a:xfrm>
            <a:off x="4213225" y="1758950"/>
            <a:ext cx="1513840" cy="1690370"/>
          </a:xfrm>
          <a:prstGeom prst="rect">
            <a:avLst/>
          </a:prstGeom>
        </p:spPr>
      </p:pic>
      <p:sp>
        <p:nvSpPr>
          <p:cNvPr id="11" name="右箭头 10"/>
          <p:cNvSpPr>
            <a:spLocks noChangeArrowheads="1"/>
          </p:cNvSpPr>
          <p:nvPr/>
        </p:nvSpPr>
        <p:spPr bwMode="auto">
          <a:xfrm>
            <a:off x="5798820" y="2406650"/>
            <a:ext cx="1274445" cy="31559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6127750" y="1725295"/>
            <a:ext cx="442595" cy="521970"/>
          </a:xfrm>
          <a:prstGeom prst="rect">
            <a:avLst/>
          </a:prstGeom>
          <a:noFill/>
          <a:ln w="38100">
            <a:solidFill>
              <a:srgbClr val="00B0F0"/>
            </a:solidFill>
          </a:ln>
        </p:spPr>
        <p:txBody>
          <a:bodyPr wrap="square" rtlCol="0">
            <a:spAutoFit/>
          </a:bodyPr>
          <a:lstStyle/>
          <a:p>
            <a:pPr marL="0" indent="0" algn="l"/>
            <a:r>
              <a:rPr lang="zh-CN" altLang="en-US" sz="2800">
                <a:latin typeface="宋体" panose="02010600030101010101" pitchFamily="2" charset="-122"/>
                <a:cs typeface="宋体" panose="02010600030101010101" pitchFamily="2" charset="-122"/>
                <a:sym typeface="+mn-ea"/>
              </a:rPr>
              <a:t>？</a:t>
            </a:r>
            <a:endParaRPr lang="zh-CN" altLang="en-US" sz="2800">
              <a:latin typeface="宋体" panose="02010600030101010101" pitchFamily="2" charset="-122"/>
              <a:cs typeface="宋体" panose="02010600030101010101" pitchFamily="2" charset="-122"/>
              <a:sym typeface="+mn-ea"/>
            </a:endParaRPr>
          </a:p>
        </p:txBody>
      </p:sp>
      <p:pic>
        <p:nvPicPr>
          <p:cNvPr id="16" name="猜想">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3487420" y="2696845"/>
            <a:ext cx="521335" cy="521335"/>
          </a:xfrm>
          <a:prstGeom prst="rect">
            <a:avLst/>
          </a:prstGeom>
        </p:spPr>
      </p:pic>
      <p:grpSp>
        <p:nvGrpSpPr>
          <p:cNvPr id="23" name="组合 22"/>
          <p:cNvGrpSpPr/>
          <p:nvPr/>
        </p:nvGrpSpPr>
        <p:grpSpPr>
          <a:xfrm>
            <a:off x="421005" y="4067175"/>
            <a:ext cx="8707755" cy="804545"/>
            <a:chOff x="1002" y="6292"/>
            <a:chExt cx="12844" cy="1267"/>
          </a:xfrm>
        </p:grpSpPr>
        <p:sp>
          <p:nvSpPr>
            <p:cNvPr id="25" name="文本框 24"/>
            <p:cNvSpPr txBox="1"/>
            <p:nvPr/>
          </p:nvSpPr>
          <p:spPr>
            <a:xfrm>
              <a:off x="1002" y="6446"/>
              <a:ext cx="12660" cy="1113"/>
            </a:xfrm>
            <a:prstGeom prst="rect">
              <a:avLst/>
            </a:prstGeom>
            <a:noFill/>
          </p:spPr>
          <p:txBody>
            <a:bodyPr wrap="square" rtlCol="0">
              <a:spAutoFit/>
            </a:bodyPr>
            <a:lstStyle/>
            <a:p>
              <a:pPr algn="l"/>
              <a:r>
                <a:rPr lang="en-US" altLang="zh-CN" sz="2000">
                  <a:solidFill>
                    <a:srgbClr val="000000"/>
                  </a:solidFill>
                  <a:ea typeface="+mn-lt"/>
                  <a:cs typeface="Songti SC Regular" panose="02010800040101010101" charset="-122"/>
                  <a:sym typeface="+mn-ea"/>
                </a:rPr>
                <a:t>       </a:t>
              </a:r>
              <a:r>
                <a:rPr lang="zh-CN" altLang="en-US" sz="2000">
                  <a:sym typeface="+mn-ea"/>
                </a:rPr>
                <a:t>学生对皮筋发声时会振动的</a:t>
              </a:r>
              <a:r>
                <a:rPr lang="zh-CN" altLang="en-US" sz="2000">
                  <a:solidFill>
                    <a:srgbClr val="C00000"/>
                  </a:solidFill>
                  <a:sym typeface="+mn-ea"/>
                </a:rPr>
                <a:t>预期</a:t>
              </a:r>
              <a:r>
                <a:rPr lang="zh-CN" altLang="en-US" sz="2000">
                  <a:sym typeface="+mn-ea"/>
                </a:rPr>
                <a:t>，决定了</a:t>
              </a:r>
              <a:r>
                <a:rPr lang="zh-CN" altLang="en-US" sz="2000">
                  <a:solidFill>
                    <a:srgbClr val="C00000"/>
                  </a:solidFill>
                  <a:sym typeface="+mn-ea"/>
                </a:rPr>
                <a:t>观察</a:t>
              </a:r>
              <a:r>
                <a:rPr lang="zh-CN" altLang="en-US" sz="2000">
                  <a:sym typeface="+mn-ea"/>
                </a:rPr>
                <a:t>的主要目的就是去搜集皮筋发声是否振动的证据。学生有目的有思维参与的进行实验活动。</a:t>
              </a:r>
              <a:endParaRPr lang="zh-CN" altLang="en-US" sz="2000">
                <a:solidFill>
                  <a:srgbClr val="000000"/>
                </a:solidFill>
                <a:ea typeface="+mn-lt"/>
                <a:cs typeface="Songti SC Regular" panose="02010800040101010101" charset="-122"/>
                <a:sym typeface="+mn-ea"/>
              </a:endParaRPr>
            </a:p>
          </p:txBody>
        </p:sp>
        <p:sp>
          <p:nvSpPr>
            <p:cNvPr id="26" name="圆角矩形 25"/>
            <p:cNvSpPr/>
            <p:nvPr/>
          </p:nvSpPr>
          <p:spPr>
            <a:xfrm>
              <a:off x="1002" y="6292"/>
              <a:ext cx="12844" cy="126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endParaRPr lang="zh-CN" altLang="en-US" sz="2000">
                <a:solidFill>
                  <a:srgbClr val="000000"/>
                </a:solidFill>
                <a:ea typeface="+mn-lt"/>
                <a:cs typeface="Songti SC Regular" panose="02010800040101010101" charset="-122"/>
                <a:sym typeface="+mn-ea"/>
              </a:endParaRPr>
            </a:p>
          </p:txBody>
        </p:sp>
      </p:grpSp>
      <p:pic>
        <p:nvPicPr>
          <p:cNvPr id="27" name="皮筋预期">
            <a:hlinkClick r:id="" action="ppaction://media"/>
          </p:cNvPr>
          <p:cNvPicPr/>
          <p:nvPr>
            <a:audioFile r:link="rId6"/>
            <p:extLst>
              <p:ext uri="{DAA4B4D4-6D71-4841-9C94-3DE7FCFB9230}">
                <p14:media xmlns:p14="http://schemas.microsoft.com/office/powerpoint/2010/main" r:embed="rId7"/>
              </p:ext>
            </p:extLst>
          </p:nvPr>
        </p:nvPicPr>
        <p:blipFill>
          <a:blip r:embed="rId5"/>
          <a:stretch>
            <a:fillRect/>
          </a:stretch>
        </p:blipFill>
        <p:spPr>
          <a:xfrm>
            <a:off x="3487420" y="1885315"/>
            <a:ext cx="521335" cy="52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amond(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1"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1">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additive="base">
                                        <p:cTn id="25" dur="1" fill="hold"/>
                                        <p:tgtEl>
                                          <p:spTgt spid="16"/>
                                        </p:tgtEl>
                                      </p:cBhvr>
                                    </p:cmd>
                                  </p:childTnLst>
                                </p:cTn>
                              </p:par>
                            </p:childTnLst>
                          </p:cTn>
                        </p:par>
                      </p:childTnLst>
                    </p:cTn>
                  </p:par>
                </p:childTnLst>
              </p:cTn>
              <p:nextCondLst>
                <p:cond evt="onClick" delay="0">
                  <p:tgtEl>
                    <p:spTgt spid="16"/>
                  </p:tgtEl>
                </p:cond>
              </p:nextCondLst>
            </p:seq>
            <p:audio>
              <p:cMediaNode>
                <p:cTn id="26" fill="hold" display="1">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additive="base">
                                        <p:cTn id="31" dur="1" fill="hold"/>
                                        <p:tgtEl>
                                          <p:spTgt spid="27"/>
                                        </p:tgtEl>
                                      </p:cBhvr>
                                    </p:cmd>
                                  </p:childTnLst>
                                </p:cTn>
                              </p:par>
                            </p:childTnLst>
                          </p:cTn>
                        </p:par>
                      </p:childTnLst>
                    </p:cTn>
                  </p:par>
                </p:childTnLst>
              </p:cTn>
              <p:nextCondLst>
                <p:cond evt="onClick" delay="0">
                  <p:tgtEl>
                    <p:spTgt spid="27"/>
                  </p:tgtEl>
                </p:cond>
              </p:nextCondLst>
            </p:seq>
          </p:childTnLst>
        </p:cTn>
      </p:par>
    </p:tnLst>
    <p:bldLst>
      <p:bldP spid="11" grpId="0" bldLvl="0" animBg="1"/>
      <p:bldP spid="24" grpId="0" bldLvl="0" animBg="1"/>
      <p:bldP spid="24" grpId="1"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02</a:t>
            </a:r>
            <a:endParaRPr lang="zh-CN" altLang="en-US" sz="1800" b="1" dirty="0">
              <a:solidFill>
                <a:schemeClr val="bg2"/>
              </a:solidFill>
              <a:latin typeface="+mn-ea"/>
              <a:cs typeface="Arial Unicode MS" panose="020B0604020202020204" pitchFamily="34" charset="-122"/>
            </a:endParaRPr>
          </a:p>
        </p:txBody>
      </p:sp>
      <p:sp>
        <p:nvSpPr>
          <p:cNvPr id="18" name="矩形 17"/>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9" name="同心圆 18"/>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2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问题的设立</a:t>
            </a:r>
            <a:endParaRPr lang="zh-CN" altLang="en-US" sz="2000" dirty="0">
              <a:solidFill>
                <a:schemeClr val="tx1">
                  <a:lumMod val="65000"/>
                  <a:lumOff val="35000"/>
                </a:schemeClr>
              </a:solidFill>
            </a:endParaRPr>
          </a:p>
        </p:txBody>
      </p:sp>
      <p:sp>
        <p:nvSpPr>
          <p:cNvPr id="6" name="椭圆 64"/>
          <p:cNvSpPr>
            <a:spLocks noChangeArrowheads="1"/>
          </p:cNvSpPr>
          <p:nvPr/>
        </p:nvSpPr>
        <p:spPr bwMode="auto">
          <a:xfrm>
            <a:off x="2948305" y="770255"/>
            <a:ext cx="3247390" cy="1243965"/>
          </a:xfrm>
          <a:prstGeom prst="ellipse">
            <a:avLst/>
          </a:prstGeom>
          <a:solidFill>
            <a:schemeClr val="tx2"/>
          </a:solidFill>
          <a:ln w="190500" cap="sq" cmpd="sng">
            <a:solidFill>
              <a:schemeClr val="bg1">
                <a:lumMod val="75000"/>
              </a:schemeClr>
            </a:solidFill>
            <a:round/>
          </a:ln>
        </p:spPr>
        <p:txBody>
          <a:bodyPr lIns="68567" tIns="34284" rIns="68567" bIns="34284" anchor="ctr"/>
          <a:lstStyle/>
          <a:p>
            <a:pPr algn="ctr"/>
            <a:r>
              <a:rPr lang="zh-CN" altLang="en-US" sz="2100" b="1" dirty="0">
                <a:solidFill>
                  <a:schemeClr val="bg1"/>
                </a:solidFill>
                <a:latin typeface="微软雅黑" panose="020B0503020204020204" pitchFamily="34" charset="-122"/>
                <a:ea typeface="微软雅黑" panose="020B0503020204020204" pitchFamily="34" charset="-122"/>
                <a:sym typeface="+mn-ea"/>
              </a:rPr>
              <a:t>观察方法的指导</a:t>
            </a:r>
            <a:endParaRPr lang="zh-CN" altLang="zh-CN" sz="2100" b="1"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1" name="五边形 20"/>
          <p:cNvSpPr/>
          <p:nvPr/>
        </p:nvSpPr>
        <p:spPr>
          <a:xfrm>
            <a:off x="0" y="730250"/>
            <a:ext cx="2804160" cy="455295"/>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29"/>
          <p:cNvSpPr txBox="1"/>
          <p:nvPr/>
        </p:nvSpPr>
        <p:spPr>
          <a:xfrm>
            <a:off x="120650" y="770255"/>
            <a:ext cx="2515870" cy="374650"/>
          </a:xfrm>
          <a:prstGeom prst="rect">
            <a:avLst/>
          </a:prstGeom>
          <a:noFill/>
        </p:spPr>
        <p:txBody>
          <a:bodyPr wrap="square" lIns="68543" tIns="34272" rIns="68543" bIns="34272"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策略一  观察活动</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1"/>
          <a:stretch>
            <a:fillRect/>
          </a:stretch>
        </p:blipFill>
        <p:spPr>
          <a:xfrm>
            <a:off x="5419725" y="3424555"/>
            <a:ext cx="2868295" cy="1638300"/>
          </a:xfrm>
          <a:prstGeom prst="rect">
            <a:avLst/>
          </a:prstGeom>
        </p:spPr>
      </p:pic>
      <p:sp>
        <p:nvSpPr>
          <p:cNvPr id="4" name="右箭头 3"/>
          <p:cNvSpPr>
            <a:spLocks noChangeArrowheads="1"/>
          </p:cNvSpPr>
          <p:nvPr/>
        </p:nvSpPr>
        <p:spPr bwMode="auto">
          <a:xfrm rot="8280000">
            <a:off x="2480945" y="2305050"/>
            <a:ext cx="1127125" cy="25908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2"/>
          <a:stretch>
            <a:fillRect/>
          </a:stretch>
        </p:blipFill>
        <p:spPr>
          <a:xfrm>
            <a:off x="1036955" y="3424555"/>
            <a:ext cx="2905125" cy="1638300"/>
          </a:xfrm>
          <a:prstGeom prst="rect">
            <a:avLst/>
          </a:prstGeom>
        </p:spPr>
      </p:pic>
      <p:sp>
        <p:nvSpPr>
          <p:cNvPr id="9" name="文本框 8"/>
          <p:cNvSpPr txBox="1"/>
          <p:nvPr/>
        </p:nvSpPr>
        <p:spPr>
          <a:xfrm>
            <a:off x="1988185" y="2907665"/>
            <a:ext cx="1002665"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用眼看</a:t>
            </a:r>
            <a:endParaRPr lang="zh-CN" altLang="en-US" sz="2000">
              <a:latin typeface="宋体" panose="02010600030101010101" pitchFamily="2" charset="-122"/>
              <a:cs typeface="宋体" panose="02010600030101010101" pitchFamily="2" charset="-122"/>
              <a:sym typeface="+mn-ea"/>
            </a:endParaRPr>
          </a:p>
        </p:txBody>
      </p:sp>
      <p:sp>
        <p:nvSpPr>
          <p:cNvPr id="12" name="文本框 11"/>
          <p:cNvSpPr txBox="1"/>
          <p:nvPr/>
        </p:nvSpPr>
        <p:spPr>
          <a:xfrm>
            <a:off x="6352540" y="2907665"/>
            <a:ext cx="1002665"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用手摸</a:t>
            </a:r>
            <a:endParaRPr lang="zh-CN" altLang="en-US" sz="2000">
              <a:latin typeface="宋体" panose="02010600030101010101" pitchFamily="2" charset="-122"/>
              <a:cs typeface="宋体" panose="02010600030101010101" pitchFamily="2" charset="-122"/>
              <a:sym typeface="+mn-ea"/>
            </a:endParaRPr>
          </a:p>
        </p:txBody>
      </p:sp>
      <p:sp>
        <p:nvSpPr>
          <p:cNvPr id="14" name="右箭头 13"/>
          <p:cNvSpPr>
            <a:spLocks noChangeArrowheads="1"/>
          </p:cNvSpPr>
          <p:nvPr/>
        </p:nvSpPr>
        <p:spPr bwMode="auto">
          <a:xfrm rot="2640000">
            <a:off x="5814695" y="2293620"/>
            <a:ext cx="1127125" cy="25908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02</a:t>
            </a:r>
            <a:endParaRPr lang="zh-CN" altLang="en-US" sz="1800" b="1" dirty="0">
              <a:solidFill>
                <a:schemeClr val="bg2"/>
              </a:solidFill>
              <a:latin typeface="+mn-ea"/>
              <a:cs typeface="Arial Unicode MS" panose="020B0604020202020204" pitchFamily="34" charset="-122"/>
            </a:endParaRPr>
          </a:p>
        </p:txBody>
      </p:sp>
      <p:sp>
        <p:nvSpPr>
          <p:cNvPr id="19" name="矩形 18"/>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0" name="同心圆 19"/>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56" name="TextBox 55"/>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问题的设立</a:t>
            </a:r>
            <a:endParaRPr lang="zh-CN" altLang="en-US" sz="2000" dirty="0">
              <a:solidFill>
                <a:schemeClr val="tx1">
                  <a:lumMod val="65000"/>
                  <a:lumOff val="35000"/>
                </a:schemeClr>
              </a:solidFill>
            </a:endParaRPr>
          </a:p>
        </p:txBody>
      </p:sp>
      <p:sp>
        <p:nvSpPr>
          <p:cNvPr id="3" name="五边形 2"/>
          <p:cNvSpPr/>
          <p:nvPr/>
        </p:nvSpPr>
        <p:spPr>
          <a:xfrm>
            <a:off x="0" y="586740"/>
            <a:ext cx="3337560" cy="455295"/>
          </a:xfrm>
          <a:prstGeom prst="homePlate">
            <a:avLst>
              <a:gd name="adj" fmla="val 3346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29"/>
          <p:cNvSpPr txBox="1"/>
          <p:nvPr/>
        </p:nvSpPr>
        <p:spPr>
          <a:xfrm>
            <a:off x="221615" y="667385"/>
            <a:ext cx="2894965" cy="374650"/>
          </a:xfrm>
          <a:prstGeom prst="rect">
            <a:avLst/>
          </a:prstGeom>
          <a:noFill/>
        </p:spPr>
        <p:txBody>
          <a:bodyPr wrap="square" lIns="68543" tIns="34272" rIns="68543" bIns="34272"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策略二  科学词汇的讲解</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10" name="图片 9" descr="22641596280754_.pic_hd"/>
          <p:cNvPicPr>
            <a:picLocks noChangeAspect="1"/>
          </p:cNvPicPr>
          <p:nvPr/>
        </p:nvPicPr>
        <p:blipFill>
          <a:blip r:embed="rId1">
            <a:lum bright="6000"/>
          </a:blip>
          <a:stretch>
            <a:fillRect/>
          </a:stretch>
        </p:blipFill>
        <p:spPr>
          <a:xfrm>
            <a:off x="4109720" y="1059815"/>
            <a:ext cx="4773295" cy="2807970"/>
          </a:xfrm>
          <a:prstGeom prst="rect">
            <a:avLst/>
          </a:prstGeom>
        </p:spPr>
      </p:pic>
      <p:sp>
        <p:nvSpPr>
          <p:cNvPr id="6" name="椭圆 5"/>
          <p:cNvSpPr/>
          <p:nvPr/>
        </p:nvSpPr>
        <p:spPr>
          <a:xfrm>
            <a:off x="6480175" y="3036570"/>
            <a:ext cx="1152525" cy="561340"/>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00710" y="1494790"/>
            <a:ext cx="3310255" cy="1938020"/>
          </a:xfrm>
          <a:prstGeom prst="rect">
            <a:avLst/>
          </a:prstGeom>
          <a:noFill/>
          <a:ln w="38100">
            <a:solidFill>
              <a:srgbClr val="00B0F0"/>
            </a:solidFill>
          </a:ln>
        </p:spPr>
        <p:txBody>
          <a:bodyPr wrap="square" rtlCol="0">
            <a:spAutoFit/>
          </a:bodyPr>
          <a:lstStyle/>
          <a:p>
            <a:pPr marL="0" indent="0" algn="l"/>
            <a:r>
              <a:rPr lang="en-US" altLang="zh-CN" sz="2000" dirty="0">
                <a:latin typeface="宋体" panose="02010600030101010101" pitchFamily="2" charset="-122"/>
                <a:cs typeface="宋体" panose="02010600030101010101" pitchFamily="2" charset="-122"/>
                <a:sym typeface="+mn-ea"/>
              </a:rPr>
              <a:t>    </a:t>
            </a:r>
            <a:r>
              <a:rPr lang="zh-CN" altLang="en-US" sz="2000" dirty="0">
                <a:latin typeface="宋体" panose="02010600030101010101" pitchFamily="2" charset="-122"/>
                <a:cs typeface="宋体" panose="02010600030101010101" pitchFamily="2" charset="-122"/>
                <a:sym typeface="+mn-ea"/>
              </a:rPr>
              <a:t>教学中着重引领学生对振动现象的描述，是来回往复的运动，科学词汇的重点讲解与分析，也能够使学生关注振动现象。从而归纳出声音的产生与振动有关。</a:t>
            </a:r>
            <a:endParaRPr lang="en-US" altLang="zh-CN" sz="2000" dirty="0">
              <a:ea typeface="+mn-lt"/>
              <a:cs typeface="+mn-lt"/>
            </a:endParaRPr>
          </a:p>
        </p:txBody>
      </p:sp>
      <p:grpSp>
        <p:nvGrpSpPr>
          <p:cNvPr id="4" name="组合 3"/>
          <p:cNvGrpSpPr/>
          <p:nvPr/>
        </p:nvGrpSpPr>
        <p:grpSpPr>
          <a:xfrm>
            <a:off x="600710" y="4083050"/>
            <a:ext cx="8231505" cy="707390"/>
            <a:chOff x="946" y="6430"/>
            <a:chExt cx="12963" cy="1114"/>
          </a:xfrm>
        </p:grpSpPr>
        <p:sp>
          <p:nvSpPr>
            <p:cNvPr id="5" name="圆角矩形 4"/>
            <p:cNvSpPr/>
            <p:nvPr/>
          </p:nvSpPr>
          <p:spPr>
            <a:xfrm>
              <a:off x="946" y="6430"/>
              <a:ext cx="12963" cy="1114"/>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endParaRPr lang="zh-CN" altLang="en-US" sz="2000">
                <a:solidFill>
                  <a:srgbClr val="000000"/>
                </a:solidFill>
                <a:ea typeface="+mn-lt"/>
                <a:cs typeface="Songti SC Regular" panose="02010800040101010101" charset="-122"/>
                <a:sym typeface="+mn-ea"/>
              </a:endParaRPr>
            </a:p>
          </p:txBody>
        </p:sp>
        <p:sp>
          <p:nvSpPr>
            <p:cNvPr id="8" name="文本框 7"/>
            <p:cNvSpPr txBox="1"/>
            <p:nvPr/>
          </p:nvSpPr>
          <p:spPr>
            <a:xfrm>
              <a:off x="946" y="6431"/>
              <a:ext cx="12963" cy="1113"/>
            </a:xfrm>
            <a:prstGeom prst="rect">
              <a:avLst/>
            </a:prstGeom>
            <a:noFill/>
          </p:spPr>
          <p:txBody>
            <a:bodyPr wrap="square" rtlCol="0">
              <a:spAutoFit/>
            </a:bodyPr>
            <a:lstStyle/>
            <a:p>
              <a:pPr algn="l"/>
              <a:r>
                <a:rPr lang="en-US" altLang="zh-CN" sz="2000">
                  <a:solidFill>
                    <a:srgbClr val="000000"/>
                  </a:solidFill>
                  <a:ea typeface="+mn-lt"/>
                  <a:cs typeface="Songti SC Regular" panose="02010800040101010101" charset="-122"/>
                  <a:sym typeface="+mn-ea"/>
                </a:rPr>
                <a:t>      </a:t>
              </a:r>
              <a:r>
                <a:rPr lang="zh-CN" altLang="en-US" sz="2000">
                  <a:solidFill>
                    <a:srgbClr val="000000"/>
                  </a:solidFill>
                  <a:ea typeface="+mn-lt"/>
                  <a:cs typeface="Songti SC Regular" panose="02010800040101010101" charset="-122"/>
                  <a:sym typeface="+mn-ea"/>
                </a:rPr>
                <a:t>问题的提出与明确，决定了材料的选择和对于概念及假说的使用，也是探究中关键性的一步。</a:t>
              </a:r>
              <a:endParaRPr lang="zh-CN" altLang="en-US" sz="2000">
                <a:solidFill>
                  <a:srgbClr val="000000"/>
                </a:solidFill>
                <a:ea typeface="+mn-lt"/>
                <a:cs typeface="Songti SC Regular" panose="02010800040101010101"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p:cNvSpPr/>
          <p:nvPr/>
        </p:nvSpPr>
        <p:spPr>
          <a:xfrm>
            <a:off x="1197110" y="2680762"/>
            <a:ext cx="6749780" cy="675640"/>
          </a:xfrm>
          <a:prstGeom prst="rect">
            <a:avLst/>
          </a:prstGeom>
        </p:spPr>
        <p:txBody>
          <a:bodyPr wrap="square" lIns="121960" tIns="60980" rIns="121960" bIns="60980">
            <a:spAutoFit/>
          </a:bodyPr>
          <a:lstStyle/>
          <a:p>
            <a:pPr algn="ctr">
              <a:defRPr/>
            </a:pPr>
            <a:r>
              <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rPr>
              <a:t>解决的确定</a:t>
            </a:r>
            <a:endPar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endParaRPr>
          </a:p>
        </p:txBody>
      </p:sp>
      <p:sp>
        <p:nvSpPr>
          <p:cNvPr id="45" name="KSO_Shape"/>
          <p:cNvSpPr/>
          <p:nvPr/>
        </p:nvSpPr>
        <p:spPr bwMode="auto">
          <a:xfrm>
            <a:off x="3671888" y="1671638"/>
            <a:ext cx="1800225" cy="1800225"/>
          </a:xfrm>
          <a:custGeom>
            <a:avLst/>
            <a:gdLst>
              <a:gd name="T0" fmla="*/ 214374 w 3896"/>
              <a:gd name="T1" fmla="*/ 276344 h 3896"/>
              <a:gd name="T2" fmla="*/ 214374 w 3896"/>
              <a:gd name="T3" fmla="*/ 1524515 h 3896"/>
              <a:gd name="T4" fmla="*/ 270740 w 3896"/>
              <a:gd name="T5" fmla="*/ 1580431 h 3896"/>
              <a:gd name="T6" fmla="*/ 1528803 w 3896"/>
              <a:gd name="T7" fmla="*/ 1580431 h 3896"/>
              <a:gd name="T8" fmla="*/ 1585169 w 3896"/>
              <a:gd name="T9" fmla="*/ 1524515 h 3896"/>
              <a:gd name="T10" fmla="*/ 1585169 w 3896"/>
              <a:gd name="T11" fmla="*/ 276344 h 3896"/>
              <a:gd name="T12" fmla="*/ 1528803 w 3896"/>
              <a:gd name="T13" fmla="*/ 219966 h 3896"/>
              <a:gd name="T14" fmla="*/ 270740 w 3896"/>
              <a:gd name="T15" fmla="*/ 219966 h 3896"/>
              <a:gd name="T16" fmla="*/ 214374 w 3896"/>
              <a:gd name="T17" fmla="*/ 276344 h 3896"/>
              <a:gd name="T18" fmla="*/ 1743639 w 3896"/>
              <a:gd name="T19" fmla="*/ 0 h 3896"/>
              <a:gd name="T20" fmla="*/ 1405907 w 3896"/>
              <a:gd name="T21" fmla="*/ 0 h 3896"/>
              <a:gd name="T22" fmla="*/ 1350004 w 3896"/>
              <a:gd name="T23" fmla="*/ 56378 h 3896"/>
              <a:gd name="T24" fmla="*/ 1405907 w 3896"/>
              <a:gd name="T25" fmla="*/ 107210 h 3896"/>
              <a:gd name="T26" fmla="*/ 1692356 w 3896"/>
              <a:gd name="T27" fmla="*/ 107210 h 3896"/>
              <a:gd name="T28" fmla="*/ 1692356 w 3896"/>
              <a:gd name="T29" fmla="*/ 393721 h 3896"/>
              <a:gd name="T30" fmla="*/ 1743639 w 3896"/>
              <a:gd name="T31" fmla="*/ 450099 h 3896"/>
              <a:gd name="T32" fmla="*/ 1800005 w 3896"/>
              <a:gd name="T33" fmla="*/ 393721 h 3896"/>
              <a:gd name="T34" fmla="*/ 1800005 w 3896"/>
              <a:gd name="T35" fmla="*/ 56378 h 3896"/>
              <a:gd name="T36" fmla="*/ 1743639 w 3896"/>
              <a:gd name="T37" fmla="*/ 0 h 3896"/>
              <a:gd name="T38" fmla="*/ 1743639 w 3896"/>
              <a:gd name="T39" fmla="*/ 1350298 h 3896"/>
              <a:gd name="T40" fmla="*/ 1692356 w 3896"/>
              <a:gd name="T41" fmla="*/ 1406676 h 3896"/>
              <a:gd name="T42" fmla="*/ 1692356 w 3896"/>
              <a:gd name="T43" fmla="*/ 1693187 h 3896"/>
              <a:gd name="T44" fmla="*/ 1405907 w 3896"/>
              <a:gd name="T45" fmla="*/ 1693187 h 3896"/>
              <a:gd name="T46" fmla="*/ 1350004 w 3896"/>
              <a:gd name="T47" fmla="*/ 1744019 h 3896"/>
              <a:gd name="T48" fmla="*/ 1405907 w 3896"/>
              <a:gd name="T49" fmla="*/ 1800397 h 3896"/>
              <a:gd name="T50" fmla="*/ 1743639 w 3896"/>
              <a:gd name="T51" fmla="*/ 1800397 h 3896"/>
              <a:gd name="T52" fmla="*/ 1800005 w 3896"/>
              <a:gd name="T53" fmla="*/ 1744019 h 3896"/>
              <a:gd name="T54" fmla="*/ 1800005 w 3896"/>
              <a:gd name="T55" fmla="*/ 1406676 h 3896"/>
              <a:gd name="T56" fmla="*/ 1743639 w 3896"/>
              <a:gd name="T57" fmla="*/ 1350298 h 3896"/>
              <a:gd name="T58" fmla="*/ 55904 w 3896"/>
              <a:gd name="T59" fmla="*/ 450099 h 3896"/>
              <a:gd name="T60" fmla="*/ 107187 w 3896"/>
              <a:gd name="T61" fmla="*/ 393721 h 3896"/>
              <a:gd name="T62" fmla="*/ 107187 w 3896"/>
              <a:gd name="T63" fmla="*/ 107210 h 3896"/>
              <a:gd name="T64" fmla="*/ 393636 w 3896"/>
              <a:gd name="T65" fmla="*/ 107210 h 3896"/>
              <a:gd name="T66" fmla="*/ 450001 w 3896"/>
              <a:gd name="T67" fmla="*/ 56378 h 3896"/>
              <a:gd name="T68" fmla="*/ 393636 w 3896"/>
              <a:gd name="T69" fmla="*/ 0 h 3896"/>
              <a:gd name="T70" fmla="*/ 55904 w 3896"/>
              <a:gd name="T71" fmla="*/ 0 h 3896"/>
              <a:gd name="T72" fmla="*/ 0 w 3896"/>
              <a:gd name="T73" fmla="*/ 56378 h 3896"/>
              <a:gd name="T74" fmla="*/ 0 w 3896"/>
              <a:gd name="T75" fmla="*/ 393721 h 3896"/>
              <a:gd name="T76" fmla="*/ 55904 w 3896"/>
              <a:gd name="T77" fmla="*/ 450099 h 3896"/>
              <a:gd name="T78" fmla="*/ 393636 w 3896"/>
              <a:gd name="T79" fmla="*/ 1693187 h 3896"/>
              <a:gd name="T80" fmla="*/ 107187 w 3896"/>
              <a:gd name="T81" fmla="*/ 1693187 h 3896"/>
              <a:gd name="T82" fmla="*/ 107187 w 3896"/>
              <a:gd name="T83" fmla="*/ 1406676 h 3896"/>
              <a:gd name="T84" fmla="*/ 55904 w 3896"/>
              <a:gd name="T85" fmla="*/ 1350298 h 3896"/>
              <a:gd name="T86" fmla="*/ 0 w 3896"/>
              <a:gd name="T87" fmla="*/ 1406676 h 3896"/>
              <a:gd name="T88" fmla="*/ 0 w 3896"/>
              <a:gd name="T89" fmla="*/ 1744019 h 3896"/>
              <a:gd name="T90" fmla="*/ 55904 w 3896"/>
              <a:gd name="T91" fmla="*/ 1800397 h 3896"/>
              <a:gd name="T92" fmla="*/ 393636 w 3896"/>
              <a:gd name="T93" fmla="*/ 1800397 h 3896"/>
              <a:gd name="T94" fmla="*/ 450001 w 3896"/>
              <a:gd name="T95" fmla="*/ 1744019 h 3896"/>
              <a:gd name="T96" fmla="*/ 393636 w 3896"/>
              <a:gd name="T97" fmla="*/ 1693187 h 3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96" h="3896">
                <a:moveTo>
                  <a:pt x="464" y="598"/>
                </a:moveTo>
                <a:cubicBezTo>
                  <a:pt x="464" y="3299"/>
                  <a:pt x="464" y="3299"/>
                  <a:pt x="464" y="3299"/>
                </a:cubicBezTo>
                <a:cubicBezTo>
                  <a:pt x="464" y="3366"/>
                  <a:pt x="519" y="3420"/>
                  <a:pt x="586" y="3420"/>
                </a:cubicBezTo>
                <a:cubicBezTo>
                  <a:pt x="3309" y="3420"/>
                  <a:pt x="3309" y="3420"/>
                  <a:pt x="3309" y="3420"/>
                </a:cubicBezTo>
                <a:cubicBezTo>
                  <a:pt x="3377" y="3420"/>
                  <a:pt x="3431" y="3366"/>
                  <a:pt x="3431" y="3299"/>
                </a:cubicBezTo>
                <a:cubicBezTo>
                  <a:pt x="3431" y="598"/>
                  <a:pt x="3431" y="598"/>
                  <a:pt x="3431" y="598"/>
                </a:cubicBezTo>
                <a:cubicBezTo>
                  <a:pt x="3431" y="530"/>
                  <a:pt x="3377" y="476"/>
                  <a:pt x="3309" y="476"/>
                </a:cubicBezTo>
                <a:cubicBezTo>
                  <a:pt x="586" y="476"/>
                  <a:pt x="586" y="476"/>
                  <a:pt x="586" y="476"/>
                </a:cubicBezTo>
                <a:cubicBezTo>
                  <a:pt x="519" y="476"/>
                  <a:pt x="464" y="530"/>
                  <a:pt x="464" y="598"/>
                </a:cubicBezTo>
                <a:close/>
                <a:moveTo>
                  <a:pt x="3774" y="0"/>
                </a:moveTo>
                <a:cubicBezTo>
                  <a:pt x="3043" y="0"/>
                  <a:pt x="3043" y="0"/>
                  <a:pt x="3043" y="0"/>
                </a:cubicBezTo>
                <a:cubicBezTo>
                  <a:pt x="2976" y="0"/>
                  <a:pt x="2922" y="54"/>
                  <a:pt x="2922" y="122"/>
                </a:cubicBezTo>
                <a:cubicBezTo>
                  <a:pt x="2922" y="189"/>
                  <a:pt x="2976" y="232"/>
                  <a:pt x="3043" y="232"/>
                </a:cubicBezTo>
                <a:cubicBezTo>
                  <a:pt x="3663" y="232"/>
                  <a:pt x="3663" y="232"/>
                  <a:pt x="3663" y="232"/>
                </a:cubicBezTo>
                <a:cubicBezTo>
                  <a:pt x="3663" y="852"/>
                  <a:pt x="3663" y="852"/>
                  <a:pt x="3663" y="852"/>
                </a:cubicBezTo>
                <a:cubicBezTo>
                  <a:pt x="3663" y="919"/>
                  <a:pt x="3707" y="974"/>
                  <a:pt x="3774" y="974"/>
                </a:cubicBezTo>
                <a:cubicBezTo>
                  <a:pt x="3841" y="974"/>
                  <a:pt x="3896" y="919"/>
                  <a:pt x="3896" y="852"/>
                </a:cubicBezTo>
                <a:cubicBezTo>
                  <a:pt x="3896" y="122"/>
                  <a:pt x="3896" y="122"/>
                  <a:pt x="3896" y="122"/>
                </a:cubicBezTo>
                <a:cubicBezTo>
                  <a:pt x="3896" y="54"/>
                  <a:pt x="3841" y="0"/>
                  <a:pt x="3774" y="0"/>
                </a:cubicBezTo>
                <a:close/>
                <a:moveTo>
                  <a:pt x="3774" y="2922"/>
                </a:moveTo>
                <a:cubicBezTo>
                  <a:pt x="3707" y="2922"/>
                  <a:pt x="3663" y="2977"/>
                  <a:pt x="3663" y="3044"/>
                </a:cubicBezTo>
                <a:cubicBezTo>
                  <a:pt x="3663" y="3664"/>
                  <a:pt x="3663" y="3664"/>
                  <a:pt x="3663" y="3664"/>
                </a:cubicBezTo>
                <a:cubicBezTo>
                  <a:pt x="3043" y="3664"/>
                  <a:pt x="3043" y="3664"/>
                  <a:pt x="3043" y="3664"/>
                </a:cubicBezTo>
                <a:cubicBezTo>
                  <a:pt x="2976" y="3664"/>
                  <a:pt x="2922" y="3707"/>
                  <a:pt x="2922" y="3774"/>
                </a:cubicBezTo>
                <a:cubicBezTo>
                  <a:pt x="2922" y="3841"/>
                  <a:pt x="2976" y="3896"/>
                  <a:pt x="3043" y="3896"/>
                </a:cubicBezTo>
                <a:cubicBezTo>
                  <a:pt x="3774" y="3896"/>
                  <a:pt x="3774" y="3896"/>
                  <a:pt x="3774" y="3896"/>
                </a:cubicBezTo>
                <a:cubicBezTo>
                  <a:pt x="3841" y="3896"/>
                  <a:pt x="3896" y="3841"/>
                  <a:pt x="3896" y="3774"/>
                </a:cubicBezTo>
                <a:cubicBezTo>
                  <a:pt x="3896" y="3044"/>
                  <a:pt x="3896" y="3044"/>
                  <a:pt x="3896" y="3044"/>
                </a:cubicBezTo>
                <a:cubicBezTo>
                  <a:pt x="3896" y="2977"/>
                  <a:pt x="3841" y="2922"/>
                  <a:pt x="3774" y="2922"/>
                </a:cubicBezTo>
                <a:close/>
                <a:moveTo>
                  <a:pt x="121" y="974"/>
                </a:moveTo>
                <a:cubicBezTo>
                  <a:pt x="188" y="974"/>
                  <a:pt x="232" y="919"/>
                  <a:pt x="232" y="852"/>
                </a:cubicBezTo>
                <a:cubicBezTo>
                  <a:pt x="232" y="232"/>
                  <a:pt x="232" y="232"/>
                  <a:pt x="232" y="232"/>
                </a:cubicBezTo>
                <a:cubicBezTo>
                  <a:pt x="852" y="232"/>
                  <a:pt x="852" y="232"/>
                  <a:pt x="852" y="232"/>
                </a:cubicBezTo>
                <a:cubicBezTo>
                  <a:pt x="919" y="232"/>
                  <a:pt x="974" y="189"/>
                  <a:pt x="974" y="122"/>
                </a:cubicBezTo>
                <a:cubicBezTo>
                  <a:pt x="974" y="54"/>
                  <a:pt x="919" y="0"/>
                  <a:pt x="852" y="0"/>
                </a:cubicBezTo>
                <a:cubicBezTo>
                  <a:pt x="121" y="0"/>
                  <a:pt x="121" y="0"/>
                  <a:pt x="121" y="0"/>
                </a:cubicBezTo>
                <a:cubicBezTo>
                  <a:pt x="54" y="0"/>
                  <a:pt x="0" y="54"/>
                  <a:pt x="0" y="122"/>
                </a:cubicBezTo>
                <a:cubicBezTo>
                  <a:pt x="0" y="852"/>
                  <a:pt x="0" y="852"/>
                  <a:pt x="0" y="852"/>
                </a:cubicBezTo>
                <a:cubicBezTo>
                  <a:pt x="0" y="919"/>
                  <a:pt x="54" y="974"/>
                  <a:pt x="121" y="974"/>
                </a:cubicBezTo>
                <a:close/>
                <a:moveTo>
                  <a:pt x="852" y="3664"/>
                </a:moveTo>
                <a:cubicBezTo>
                  <a:pt x="232" y="3664"/>
                  <a:pt x="232" y="3664"/>
                  <a:pt x="232" y="3664"/>
                </a:cubicBezTo>
                <a:cubicBezTo>
                  <a:pt x="232" y="3044"/>
                  <a:pt x="232" y="3044"/>
                  <a:pt x="232" y="3044"/>
                </a:cubicBezTo>
                <a:cubicBezTo>
                  <a:pt x="232" y="2977"/>
                  <a:pt x="188" y="2922"/>
                  <a:pt x="121" y="2922"/>
                </a:cubicBezTo>
                <a:cubicBezTo>
                  <a:pt x="54" y="2922"/>
                  <a:pt x="0" y="2977"/>
                  <a:pt x="0" y="3044"/>
                </a:cubicBezTo>
                <a:cubicBezTo>
                  <a:pt x="0" y="3774"/>
                  <a:pt x="0" y="3774"/>
                  <a:pt x="0" y="3774"/>
                </a:cubicBezTo>
                <a:cubicBezTo>
                  <a:pt x="0" y="3841"/>
                  <a:pt x="54" y="3896"/>
                  <a:pt x="121" y="3896"/>
                </a:cubicBezTo>
                <a:cubicBezTo>
                  <a:pt x="852" y="3896"/>
                  <a:pt x="852" y="3896"/>
                  <a:pt x="852" y="3896"/>
                </a:cubicBezTo>
                <a:cubicBezTo>
                  <a:pt x="919" y="3896"/>
                  <a:pt x="974" y="3841"/>
                  <a:pt x="974" y="3774"/>
                </a:cubicBezTo>
                <a:cubicBezTo>
                  <a:pt x="974" y="3707"/>
                  <a:pt x="919" y="3664"/>
                  <a:pt x="852" y="3664"/>
                </a:cubicBezTo>
                <a:close/>
              </a:path>
            </a:pathLst>
          </a:custGeom>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9pPr>
          </a:lstStyle>
          <a:p>
            <a:endParaRPr lang="zh-CN" altLang="en-US"/>
          </a:p>
        </p:txBody>
      </p:sp>
      <p:grpSp>
        <p:nvGrpSpPr>
          <p:cNvPr id="2" name="组合 45"/>
          <p:cNvGrpSpPr/>
          <p:nvPr/>
        </p:nvGrpSpPr>
        <p:grpSpPr>
          <a:xfrm>
            <a:off x="4052791" y="1531357"/>
            <a:ext cx="1038418" cy="1038418"/>
            <a:chOff x="1591689" y="850704"/>
            <a:chExt cx="1685620" cy="1685620"/>
          </a:xfrm>
        </p:grpSpPr>
        <p:sp>
          <p:nvSpPr>
            <p:cNvPr id="47" name="KSO_Shape"/>
            <p:cNvSpPr/>
            <p:nvPr/>
          </p:nvSpPr>
          <p:spPr>
            <a:xfrm>
              <a:off x="1591689" y="850704"/>
              <a:ext cx="1685620" cy="1685620"/>
            </a:xfrm>
            <a:prstGeom prst="round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sp>
          <p:nvSpPr>
            <p:cNvPr id="48" name="KSO_Shape"/>
            <p:cNvSpPr/>
            <p:nvPr/>
          </p:nvSpPr>
          <p:spPr>
            <a:xfrm>
              <a:off x="1591689" y="850704"/>
              <a:ext cx="1685620" cy="1685620"/>
            </a:xfrm>
            <a:prstGeom prst="roundRect">
              <a:avLst/>
            </a:prstGeom>
            <a:solidFill>
              <a:schemeClr val="tx2">
                <a:alpha val="7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latin typeface="Arial" panose="020B0604020202090204" pitchFamily="34" charset="0"/>
                  <a:cs typeface="Arial" panose="020B0604020202090204" pitchFamily="34" charset="0"/>
                </a:rPr>
                <a:t>3</a:t>
              </a:r>
              <a:endParaRPr lang="en-US" altLang="zh-CN" sz="6000" dirty="0">
                <a:latin typeface="Arial" panose="020B0604020202090204" pitchFamily="34" charset="0"/>
                <a:cs typeface="Arial" panose="020B060402020209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右箭头 16"/>
          <p:cNvSpPr>
            <a:spLocks noChangeArrowheads="1"/>
          </p:cNvSpPr>
          <p:nvPr/>
        </p:nvSpPr>
        <p:spPr bwMode="auto">
          <a:xfrm>
            <a:off x="2341245" y="1997075"/>
            <a:ext cx="1274445" cy="31559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sp>
        <p:nvSpPr>
          <p:cNvPr id="19" name="椭圆 18"/>
          <p:cNvSpPr>
            <a:spLocks noChangeArrowheads="1"/>
          </p:cNvSpPr>
          <p:nvPr/>
        </p:nvSpPr>
        <p:spPr bwMode="auto">
          <a:xfrm>
            <a:off x="419100" y="762000"/>
            <a:ext cx="1391285" cy="1163320"/>
          </a:xfrm>
          <a:prstGeom prst="ellipse">
            <a:avLst/>
          </a:prstGeom>
          <a:solidFill>
            <a:schemeClr val="tx2"/>
          </a:solidFill>
          <a:ln>
            <a:noFill/>
          </a:ln>
          <a:effectLst/>
        </p:spPr>
        <p:txBody>
          <a:bodyPr lIns="96171" tIns="48084" rIns="96171" bIns="48084" anchor="ctr"/>
          <a:lstStyle/>
          <a:p>
            <a:pPr>
              <a:lnSpc>
                <a:spcPct val="120000"/>
              </a:lnSpc>
              <a:defRPr/>
            </a:pPr>
            <a:r>
              <a:rPr lang="zh-CN" altLang="en-US" sz="2000" kern="0" dirty="0">
                <a:solidFill>
                  <a:schemeClr val="bg1"/>
                </a:solidFill>
                <a:latin typeface="微软雅黑" panose="020B0503020204020204" pitchFamily="34" charset="-122"/>
                <a:ea typeface="微软雅黑" panose="020B0503020204020204" pitchFamily="34" charset="-122"/>
              </a:rPr>
              <a:t>提出的</a:t>
            </a:r>
            <a:endParaRPr lang="zh-CN" altLang="en-US" sz="2000" kern="0" dirty="0">
              <a:solidFill>
                <a:schemeClr val="bg1"/>
              </a:solidFill>
              <a:latin typeface="微软雅黑" panose="020B0503020204020204" pitchFamily="34" charset="-122"/>
              <a:ea typeface="微软雅黑" panose="020B0503020204020204" pitchFamily="34" charset="-122"/>
            </a:endParaRPr>
          </a:p>
          <a:p>
            <a:pPr>
              <a:lnSpc>
                <a:spcPct val="120000"/>
              </a:lnSpc>
              <a:defRPr/>
            </a:pPr>
            <a:r>
              <a:rPr lang="zh-CN" altLang="en-US" sz="2000" kern="0" dirty="0">
                <a:solidFill>
                  <a:schemeClr val="bg1"/>
                </a:solidFill>
                <a:latin typeface="微软雅黑" panose="020B0503020204020204" pitchFamily="34" charset="-122"/>
                <a:ea typeface="微软雅黑" panose="020B0503020204020204" pitchFamily="34" charset="-122"/>
              </a:rPr>
              <a:t>问题</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sp>
        <p:nvSpPr>
          <p:cNvPr id="20" name="椭圆 19"/>
          <p:cNvSpPr>
            <a:spLocks noChangeArrowheads="1"/>
          </p:cNvSpPr>
          <p:nvPr/>
        </p:nvSpPr>
        <p:spPr bwMode="auto">
          <a:xfrm>
            <a:off x="427355" y="2409190"/>
            <a:ext cx="1382395" cy="1056005"/>
          </a:xfrm>
          <a:prstGeom prst="ellipse">
            <a:avLst/>
          </a:prstGeom>
          <a:solidFill>
            <a:schemeClr val="tx2"/>
          </a:solidFill>
          <a:ln>
            <a:noFill/>
          </a:ln>
          <a:effectLst/>
        </p:spPr>
        <p:txBody>
          <a:bodyPr lIns="96171" tIns="48084" rIns="96171" bIns="48084" anchor="ctr"/>
          <a:lstStyle/>
          <a:p>
            <a:pPr>
              <a:lnSpc>
                <a:spcPct val="120000"/>
              </a:lnSpc>
              <a:defRPr/>
            </a:pPr>
            <a:r>
              <a:rPr lang="zh-CN" altLang="en-US" sz="1900" kern="0" dirty="0">
                <a:solidFill>
                  <a:schemeClr val="bg1"/>
                </a:solidFill>
                <a:latin typeface="微软雅黑" panose="020B0503020204020204" pitchFamily="34" charset="-122"/>
                <a:ea typeface="微软雅黑" panose="020B0503020204020204" pitchFamily="34" charset="-122"/>
              </a:rPr>
              <a:t>观察的</a:t>
            </a:r>
            <a:endParaRPr lang="zh-CN" altLang="en-US" sz="1900" kern="0" dirty="0">
              <a:solidFill>
                <a:schemeClr val="bg1"/>
              </a:solidFill>
              <a:latin typeface="微软雅黑" panose="020B0503020204020204" pitchFamily="34" charset="-122"/>
              <a:ea typeface="微软雅黑" panose="020B0503020204020204" pitchFamily="34" charset="-122"/>
            </a:endParaRPr>
          </a:p>
          <a:p>
            <a:pPr>
              <a:lnSpc>
                <a:spcPct val="120000"/>
              </a:lnSpc>
              <a:defRPr/>
            </a:pPr>
            <a:r>
              <a:rPr lang="zh-CN" altLang="en-US" sz="1900" kern="0" dirty="0">
                <a:solidFill>
                  <a:schemeClr val="bg1"/>
                </a:solidFill>
                <a:latin typeface="微软雅黑" panose="020B0503020204020204" pitchFamily="34" charset="-122"/>
                <a:ea typeface="微软雅黑" panose="020B0503020204020204" pitchFamily="34" charset="-122"/>
              </a:rPr>
              <a:t>事实</a:t>
            </a:r>
            <a:endParaRPr lang="zh-CN" altLang="en-US" sz="1900" kern="0" dirty="0">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bwMode="auto">
          <a:xfrm>
            <a:off x="3461385" y="894080"/>
            <a:ext cx="513080" cy="334645"/>
          </a:xfrm>
          <a:prstGeom prst="rect">
            <a:avLst/>
          </a:prstGeom>
          <a:noFill/>
        </p:spPr>
        <p:txBody>
          <a:bodyPr wrap="square" lIns="96171" tIns="48084" rIns="96171" bIns="48084">
            <a:spAutoFit/>
          </a:bodyPr>
          <a:lstStyle/>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形成</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14" name="椭圆 13"/>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03</a:t>
            </a:r>
            <a:endParaRPr lang="zh-CN" altLang="en-US" sz="1800" b="1" dirty="0">
              <a:solidFill>
                <a:schemeClr val="bg2"/>
              </a:solidFill>
              <a:latin typeface="+mn-ea"/>
              <a:cs typeface="Arial Unicode MS" panose="020B0604020202020204" pitchFamily="34" charset="-122"/>
            </a:endParaRPr>
          </a:p>
        </p:txBody>
      </p:sp>
      <p:sp>
        <p:nvSpPr>
          <p:cNvPr id="15" name="矩形 14"/>
          <p:cNvSpPr/>
          <p:nvPr/>
        </p:nvSpPr>
        <p:spPr>
          <a:xfrm>
            <a:off x="33655"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endParaRPr>
          </a:p>
        </p:txBody>
      </p:sp>
      <p:sp>
        <p:nvSpPr>
          <p:cNvPr id="16" name="同心圆 15"/>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2" name="TextBox 22"/>
          <p:cNvSpPr txBox="1"/>
          <p:nvPr/>
        </p:nvSpPr>
        <p:spPr bwMode="auto">
          <a:xfrm>
            <a:off x="5449570" y="894080"/>
            <a:ext cx="541655" cy="334645"/>
          </a:xfrm>
          <a:prstGeom prst="rect">
            <a:avLst/>
          </a:prstGeom>
          <a:noFill/>
        </p:spPr>
        <p:txBody>
          <a:bodyPr wrap="square" lIns="96171" tIns="48084" rIns="96171" bIns="48084">
            <a:spAutoFit/>
          </a:bodyPr>
          <a:lstStyle/>
          <a:p>
            <a:pPr>
              <a:lnSpc>
                <a:spcPct val="130000"/>
              </a:lnSpc>
            </a:pPr>
            <a:r>
              <a:rPr lang="zh-CN" altLang="en-US" sz="1200" dirty="0">
                <a:solidFill>
                  <a:schemeClr val="bg1"/>
                </a:solidFill>
                <a:latin typeface="微软雅黑" panose="020B0503020204020204" pitchFamily="34" charset="-122"/>
                <a:ea typeface="微软雅黑" panose="020B0503020204020204" pitchFamily="34" charset="-122"/>
              </a:rPr>
              <a:t>论证</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5" name="圆角矩形 4"/>
          <p:cNvSpPr/>
          <p:nvPr/>
        </p:nvSpPr>
        <p:spPr>
          <a:xfrm>
            <a:off x="3687445" y="1819275"/>
            <a:ext cx="2249170" cy="70866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a:solidFill>
                  <a:schemeClr val="bg1"/>
                </a:solidFill>
              </a:rPr>
              <a:t>声音的产生与</a:t>
            </a:r>
            <a:endParaRPr lang="zh-CN" altLang="en-US" sz="2000">
              <a:solidFill>
                <a:schemeClr val="bg1"/>
              </a:solidFill>
            </a:endParaRPr>
          </a:p>
          <a:p>
            <a:pPr algn="ctr"/>
            <a:r>
              <a:rPr lang="zh-CN" altLang="en-US" sz="2000">
                <a:solidFill>
                  <a:schemeClr val="bg1"/>
                </a:solidFill>
              </a:rPr>
              <a:t>振动有关</a:t>
            </a:r>
            <a:endParaRPr lang="zh-CN" altLang="en-US" sz="2000">
              <a:solidFill>
                <a:schemeClr val="bg1"/>
              </a:solidFill>
            </a:endParaRPr>
          </a:p>
        </p:txBody>
      </p:sp>
      <p:sp>
        <p:nvSpPr>
          <p:cNvPr id="7" name="Freeform 5"/>
          <p:cNvSpPr/>
          <p:nvPr/>
        </p:nvSpPr>
        <p:spPr bwMode="auto">
          <a:xfrm rot="10800000">
            <a:off x="1766570" y="965835"/>
            <a:ext cx="547370" cy="242189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8" name="TextBox 18"/>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解决的确定</a:t>
            </a:r>
            <a:endParaRPr lang="zh-CN" altLang="en-US" sz="2000" dirty="0">
              <a:solidFill>
                <a:schemeClr val="tx1">
                  <a:lumMod val="65000"/>
                  <a:lumOff val="35000"/>
                </a:schemeClr>
              </a:solidFill>
            </a:endParaRPr>
          </a:p>
        </p:txBody>
      </p:sp>
      <p:sp>
        <p:nvSpPr>
          <p:cNvPr id="10" name="圆角矩形 9"/>
          <p:cNvSpPr/>
          <p:nvPr/>
        </p:nvSpPr>
        <p:spPr>
          <a:xfrm>
            <a:off x="111760" y="3907155"/>
            <a:ext cx="8921115" cy="117221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600">
                <a:solidFill>
                  <a:schemeClr val="tx1"/>
                </a:solidFill>
                <a:ea typeface="+mn-lt"/>
                <a:cs typeface="+mn-lt"/>
              </a:rPr>
              <a:t>        </a:t>
            </a:r>
            <a:r>
              <a:rPr lang="zh-CN" altLang="en-US" sz="1600">
                <a:solidFill>
                  <a:schemeClr val="tx1"/>
                </a:solidFill>
                <a:ea typeface="+mn-lt"/>
                <a:cs typeface="+mn-lt"/>
              </a:rPr>
              <a:t>学生通过观察与问题情境相关的事实而获得可能的解决办法，而可能的解决办法首先是作为观念（假设）呈现出来的。也就是说，我们不一定立即做出实际的解决办法，而是先在头脑中构想出一种可能的解决办法，我们对于事实的观察越充分，那么我们这个构想的观念就会越清晰，并且我们的观察操作和实验操作也会越明确。</a:t>
            </a:r>
            <a:endParaRPr lang="zh-CN" altLang="en-US" sz="1600">
              <a:solidFill>
                <a:schemeClr val="tx1"/>
              </a:solidFill>
              <a:ea typeface="+mn-lt"/>
              <a:cs typeface="+mn-lt"/>
            </a:endParaRPr>
          </a:p>
        </p:txBody>
      </p:sp>
      <p:sp>
        <p:nvSpPr>
          <p:cNvPr id="11" name="右箭头 10"/>
          <p:cNvSpPr>
            <a:spLocks noChangeArrowheads="1"/>
          </p:cNvSpPr>
          <p:nvPr/>
        </p:nvSpPr>
        <p:spPr bwMode="auto">
          <a:xfrm>
            <a:off x="6062980" y="2021840"/>
            <a:ext cx="1274445" cy="31559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pic>
        <p:nvPicPr>
          <p:cNvPr id="12" name="图片 11" descr="23051596864141_.pic"/>
          <p:cNvPicPr>
            <a:picLocks noChangeAspect="1"/>
          </p:cNvPicPr>
          <p:nvPr/>
        </p:nvPicPr>
        <p:blipFill>
          <a:blip r:embed="rId1"/>
          <a:stretch>
            <a:fillRect/>
          </a:stretch>
        </p:blipFill>
        <p:spPr>
          <a:xfrm>
            <a:off x="7602855" y="436245"/>
            <a:ext cx="1255395" cy="1102995"/>
          </a:xfrm>
          <a:prstGeom prst="rect">
            <a:avLst/>
          </a:prstGeom>
        </p:spPr>
      </p:pic>
      <p:pic>
        <p:nvPicPr>
          <p:cNvPr id="13" name="图片 12" descr="23061596864202_.pic"/>
          <p:cNvPicPr>
            <a:picLocks noChangeAspect="1"/>
          </p:cNvPicPr>
          <p:nvPr/>
        </p:nvPicPr>
        <p:blipFill>
          <a:blip r:embed="rId2"/>
          <a:stretch>
            <a:fillRect/>
          </a:stretch>
        </p:blipFill>
        <p:spPr>
          <a:xfrm>
            <a:off x="7602855" y="1539240"/>
            <a:ext cx="1255395" cy="1097915"/>
          </a:xfrm>
          <a:prstGeom prst="rect">
            <a:avLst/>
          </a:prstGeom>
        </p:spPr>
      </p:pic>
      <p:pic>
        <p:nvPicPr>
          <p:cNvPr id="18" name="图片 17" descr="23071596864217_.pic"/>
          <p:cNvPicPr>
            <a:picLocks noChangeAspect="1"/>
          </p:cNvPicPr>
          <p:nvPr/>
        </p:nvPicPr>
        <p:blipFill>
          <a:blip r:embed="rId3"/>
          <a:stretch>
            <a:fillRect/>
          </a:stretch>
        </p:blipFill>
        <p:spPr>
          <a:xfrm>
            <a:off x="7602855" y="2637155"/>
            <a:ext cx="1256030" cy="1121410"/>
          </a:xfrm>
          <a:prstGeom prst="rect">
            <a:avLst/>
          </a:prstGeom>
        </p:spPr>
      </p:pic>
      <p:sp>
        <p:nvSpPr>
          <p:cNvPr id="22" name="圆角矩形 21"/>
          <p:cNvSpPr/>
          <p:nvPr/>
        </p:nvSpPr>
        <p:spPr>
          <a:xfrm>
            <a:off x="5969635" y="1506220"/>
            <a:ext cx="1296035" cy="50419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演绎推理</a:t>
            </a:r>
            <a:endParaRPr lang="zh-CN" altLang="en-US" sz="1800">
              <a:solidFill>
                <a:schemeClr val="tx1"/>
              </a:solidFill>
            </a:endParaRPr>
          </a:p>
        </p:txBody>
      </p:sp>
      <p:sp>
        <p:nvSpPr>
          <p:cNvPr id="24" name="圆角矩形 23"/>
          <p:cNvSpPr/>
          <p:nvPr/>
        </p:nvSpPr>
        <p:spPr>
          <a:xfrm>
            <a:off x="2313940" y="1492885"/>
            <a:ext cx="1296035" cy="50419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典型归纳</a:t>
            </a:r>
            <a:endParaRPr lang="zh-CN" altLang="en-US" sz="1800">
              <a:solidFill>
                <a:schemeClr val="tx1"/>
              </a:solidFill>
            </a:endParaRPr>
          </a:p>
        </p:txBody>
      </p:sp>
      <p:grpSp>
        <p:nvGrpSpPr>
          <p:cNvPr id="27" name="组合 26"/>
          <p:cNvGrpSpPr/>
          <p:nvPr/>
        </p:nvGrpSpPr>
        <p:grpSpPr>
          <a:xfrm>
            <a:off x="2336337" y="2536825"/>
            <a:ext cx="1677035" cy="398780"/>
            <a:chOff x="2336337" y="2536825"/>
            <a:chExt cx="1677035" cy="398780"/>
          </a:xfrm>
        </p:grpSpPr>
        <p:sp>
          <p:nvSpPr>
            <p:cNvPr id="9" name="文本框 8"/>
            <p:cNvSpPr txBox="1"/>
            <p:nvPr/>
          </p:nvSpPr>
          <p:spPr>
            <a:xfrm>
              <a:off x="2336337" y="2536825"/>
              <a:ext cx="1677035" cy="398780"/>
            </a:xfrm>
            <a:prstGeom prst="rect">
              <a:avLst/>
            </a:prstGeom>
            <a:noFill/>
            <a:ln w="38100">
              <a:solidFill>
                <a:srgbClr val="00B0F0"/>
              </a:solidFill>
            </a:ln>
          </p:spPr>
          <p:txBody>
            <a:bodyPr wrap="square" rtlCol="0">
              <a:spAutoFit/>
            </a:bodyPr>
            <a:lstStyle/>
            <a:p>
              <a:pPr marL="0" indent="0" algn="l"/>
              <a:r>
                <a:rPr lang="zh-CN" altLang="en-US" sz="2000" dirty="0">
                  <a:latin typeface="宋体" panose="02010600030101010101" pitchFamily="2" charset="-122"/>
                  <a:cs typeface="宋体" panose="02010600030101010101" pitchFamily="2" charset="-122"/>
                  <a:sym typeface="+mn-ea"/>
                </a:rPr>
                <a:t>振动   出声</a:t>
              </a:r>
              <a:endParaRPr lang="zh-CN" altLang="en-US" sz="2000" dirty="0">
                <a:latin typeface="宋体" panose="02010600030101010101" pitchFamily="2" charset="-122"/>
                <a:cs typeface="宋体" panose="02010600030101010101" pitchFamily="2" charset="-122"/>
                <a:sym typeface="+mn-ea"/>
              </a:endParaRPr>
            </a:p>
          </p:txBody>
        </p:sp>
        <p:cxnSp>
          <p:nvCxnSpPr>
            <p:cNvPr id="3" name="直接箭头连接符 2"/>
            <p:cNvCxnSpPr/>
            <p:nvPr/>
          </p:nvCxnSpPr>
          <p:spPr>
            <a:xfrm flipV="1">
              <a:off x="2992504" y="2722245"/>
              <a:ext cx="283352" cy="57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2335687" y="3063555"/>
            <a:ext cx="2330068" cy="398780"/>
            <a:chOff x="2323705" y="3048000"/>
            <a:chExt cx="2330068" cy="398780"/>
          </a:xfrm>
        </p:grpSpPr>
        <p:sp>
          <p:nvSpPr>
            <p:cNvPr id="4" name="文本框 3"/>
            <p:cNvSpPr txBox="1"/>
            <p:nvPr/>
          </p:nvSpPr>
          <p:spPr>
            <a:xfrm>
              <a:off x="2323705" y="3048000"/>
              <a:ext cx="2330068" cy="398780"/>
            </a:xfrm>
            <a:prstGeom prst="rect">
              <a:avLst/>
            </a:prstGeom>
            <a:noFill/>
            <a:ln w="38100">
              <a:solidFill>
                <a:srgbClr val="00B0F0"/>
              </a:solidFill>
            </a:ln>
          </p:spPr>
          <p:txBody>
            <a:bodyPr wrap="square" rtlCol="0">
              <a:spAutoFit/>
            </a:bodyPr>
            <a:lstStyle/>
            <a:p>
              <a:pPr marL="0" indent="0" algn="l"/>
              <a:r>
                <a:rPr lang="zh-CN" altLang="en-US" sz="2000" dirty="0">
                  <a:latin typeface="宋体" panose="02010600030101010101" pitchFamily="2" charset="-122"/>
                  <a:cs typeface="宋体" panose="02010600030101010101" pitchFamily="2" charset="-122"/>
                  <a:sym typeface="+mn-ea"/>
                </a:rPr>
                <a:t>不振动    不出声</a:t>
              </a:r>
              <a:endParaRPr lang="zh-CN" altLang="en-US" sz="2000" dirty="0">
                <a:latin typeface="宋体" panose="02010600030101010101" pitchFamily="2" charset="-122"/>
                <a:cs typeface="宋体" panose="02010600030101010101" pitchFamily="2" charset="-122"/>
                <a:sym typeface="+mn-ea"/>
              </a:endParaRPr>
            </a:p>
          </p:txBody>
        </p:sp>
        <p:cxnSp>
          <p:nvCxnSpPr>
            <p:cNvPr id="6" name="直接箭头连接符 5"/>
            <p:cNvCxnSpPr/>
            <p:nvPr/>
          </p:nvCxnSpPr>
          <p:spPr>
            <a:xfrm flipV="1">
              <a:off x="3267090" y="3241675"/>
              <a:ext cx="296798" cy="571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2000"/>
                                        <p:tgtEl>
                                          <p:spTgt spid="7"/>
                                        </p:tgtEl>
                                      </p:cBhvr>
                                    </p:animEffect>
                                  </p:childTnLst>
                                </p:cTn>
                              </p:par>
                              <p:par>
                                <p:cTn id="16" presetID="4" presetClass="entr" presetSubtype="16" fill="hold" grpId="2"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ox(in)">
                                      <p:cBhvr>
                                        <p:cTn id="18" dur="2000"/>
                                        <p:tgtEl>
                                          <p:spTgt spid="24"/>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ox(in)">
                                      <p:cBhvr>
                                        <p:cTn id="21" dur="2000"/>
                                        <p:tgtEl>
                                          <p:spTgt spid="17"/>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ox(in)">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2"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ox(in)">
                                      <p:cBhvr>
                                        <p:cTn id="37" dur="2000"/>
                                        <p:tgtEl>
                                          <p:spTgt spid="22"/>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ox(in)">
                                      <p:cBhvr>
                                        <p:cTn id="40" dur="2000"/>
                                        <p:tgtEl>
                                          <p:spTgt spid="11"/>
                                        </p:tgtEl>
                                      </p:cBhvr>
                                    </p:animEffect>
                                  </p:childTnLst>
                                </p:cTn>
                              </p:par>
                              <p:par>
                                <p:cTn id="41" presetID="4" presetClass="entr" presetSubtype="1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ox(in)">
                                      <p:cBhvr>
                                        <p:cTn id="43" dur="2000"/>
                                        <p:tgtEl>
                                          <p:spTgt spid="13"/>
                                        </p:tgtEl>
                                      </p:cBhvr>
                                    </p:animEffect>
                                  </p:childTnLst>
                                </p:cTn>
                              </p:par>
                              <p:par>
                                <p:cTn id="44" presetID="4" presetClass="entr" presetSubtype="16"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2000"/>
                                        <p:tgtEl>
                                          <p:spTgt spid="12"/>
                                        </p:tgtEl>
                                      </p:cBhvr>
                                    </p:animEffect>
                                  </p:childTnLst>
                                </p:cTn>
                              </p:par>
                              <p:par>
                                <p:cTn id="47" presetID="4" presetClass="entr" presetSubtype="16"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ox(in)">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5" grpId="0" bldLvl="0" animBg="1"/>
      <p:bldP spid="7" grpId="0" animBg="1"/>
      <p:bldP spid="11" grpId="0" bldLvl="0" animBg="1"/>
      <p:bldP spid="22" grpId="1" animBg="1"/>
      <p:bldP spid="22" grpId="2" animBg="1"/>
      <p:bldP spid="24" grpId="1" animBg="1"/>
      <p:bldP spid="24" grpId="2"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03</a:t>
            </a:r>
            <a:endParaRPr lang="zh-CN" altLang="en-US" sz="1800" b="1" dirty="0">
              <a:solidFill>
                <a:schemeClr val="bg2"/>
              </a:solidFill>
              <a:latin typeface="+mn-ea"/>
              <a:cs typeface="Arial Unicode MS" panose="020B0604020202020204" pitchFamily="34" charset="-122"/>
            </a:endParaRPr>
          </a:p>
        </p:txBody>
      </p:sp>
      <p:sp>
        <p:nvSpPr>
          <p:cNvPr id="15" name="矩形 14"/>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endParaRPr>
          </a:p>
        </p:txBody>
      </p:sp>
      <p:sp>
        <p:nvSpPr>
          <p:cNvPr id="16" name="同心圆 15"/>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8" name="TextBox 18"/>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解决的确定</a:t>
            </a:r>
            <a:endParaRPr lang="zh-CN" altLang="en-US" sz="2000" dirty="0">
              <a:solidFill>
                <a:schemeClr val="tx1">
                  <a:lumMod val="65000"/>
                  <a:lumOff val="35000"/>
                </a:schemeClr>
              </a:solidFill>
            </a:endParaRPr>
          </a:p>
        </p:txBody>
      </p:sp>
      <p:sp>
        <p:nvSpPr>
          <p:cNvPr id="9" name="圆角矩形 8"/>
          <p:cNvSpPr/>
          <p:nvPr/>
        </p:nvSpPr>
        <p:spPr>
          <a:xfrm>
            <a:off x="1002665" y="3044190"/>
            <a:ext cx="1296035" cy="50419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演绎推理</a:t>
            </a:r>
            <a:endParaRPr lang="zh-CN" altLang="en-US" sz="1800">
              <a:solidFill>
                <a:schemeClr val="tx1"/>
              </a:solidFill>
            </a:endParaRPr>
          </a:p>
        </p:txBody>
      </p:sp>
      <p:sp>
        <p:nvSpPr>
          <p:cNvPr id="29" name="Freeform 5"/>
          <p:cNvSpPr/>
          <p:nvPr/>
        </p:nvSpPr>
        <p:spPr bwMode="auto">
          <a:xfrm>
            <a:off x="2494915" y="1972945"/>
            <a:ext cx="275590" cy="291465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圆角矩形 34"/>
          <p:cNvSpPr/>
          <p:nvPr/>
        </p:nvSpPr>
        <p:spPr>
          <a:xfrm>
            <a:off x="3282315" y="3255645"/>
            <a:ext cx="4474210" cy="148844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600" dirty="0">
                <a:solidFill>
                  <a:srgbClr val="000000"/>
                </a:solidFill>
                <a:ea typeface="+mn-lt"/>
                <a:cs typeface="+mn-lt"/>
                <a:sym typeface="+mn-ea"/>
              </a:rPr>
              <a:t>“</a:t>
            </a:r>
            <a:r>
              <a:rPr lang="zh-CN" altLang="en-US" sz="1600" dirty="0">
                <a:solidFill>
                  <a:srgbClr val="000000"/>
                </a:solidFill>
                <a:ea typeface="+mn-lt"/>
                <a:cs typeface="+mn-lt"/>
                <a:sym typeface="+mn-ea"/>
              </a:rPr>
              <a:t>我觉得音叉也是靠振动发出声音的，因为音叉是靠上面的两个柄发出声音，如果握住这两个柄，敲击下面它是不会发出声音的，就好比自行车的车铃，它发声的时候会振动，当你握住那个铃铛，不让它振动，它就没有声音了。”</a:t>
            </a:r>
            <a:endParaRPr lang="zh-CN" altLang="en-US" sz="1600" dirty="0">
              <a:solidFill>
                <a:schemeClr val="tx1"/>
              </a:solidFill>
            </a:endParaRPr>
          </a:p>
        </p:txBody>
      </p:sp>
      <p:sp>
        <p:nvSpPr>
          <p:cNvPr id="36" name="圆角矩形 35"/>
          <p:cNvSpPr/>
          <p:nvPr/>
        </p:nvSpPr>
        <p:spPr>
          <a:xfrm>
            <a:off x="3282950" y="2028825"/>
            <a:ext cx="4473575" cy="87122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n-US" altLang="zh-CN" sz="1600" dirty="0">
                <a:solidFill>
                  <a:schemeClr val="tx1"/>
                </a:solidFill>
                <a:ea typeface="+mn-lt"/>
                <a:cs typeface="+mn-lt"/>
                <a:sym typeface="+mn-ea"/>
              </a:rPr>
              <a:t>“</a:t>
            </a:r>
            <a:r>
              <a:rPr lang="zh-CN" altLang="en-US" sz="1600" dirty="0">
                <a:solidFill>
                  <a:schemeClr val="tx1"/>
                </a:solidFill>
                <a:ea typeface="+mn-lt"/>
                <a:cs typeface="+mn-lt"/>
                <a:sym typeface="+mn-ea"/>
              </a:rPr>
              <a:t>因为刚才皮筋和嗓子在发声的时候都有振动，所以我觉得鼓发出声音是靠鼓面上下振动发出的声音。”</a:t>
            </a:r>
            <a:endParaRPr lang="zh-CN" altLang="en-US" sz="1600" dirty="0">
              <a:solidFill>
                <a:schemeClr val="tx1"/>
              </a:solidFill>
              <a:ea typeface="+mn-lt"/>
              <a:cs typeface="+mn-lt"/>
              <a:sym typeface="+mn-ea"/>
            </a:endParaRPr>
          </a:p>
        </p:txBody>
      </p:sp>
      <p:sp>
        <p:nvSpPr>
          <p:cNvPr id="2" name="文本框 1"/>
          <p:cNvSpPr txBox="1"/>
          <p:nvPr/>
        </p:nvSpPr>
        <p:spPr>
          <a:xfrm>
            <a:off x="774065" y="698500"/>
            <a:ext cx="7571740" cy="922020"/>
          </a:xfrm>
          <a:prstGeom prst="rect">
            <a:avLst/>
          </a:prstGeom>
          <a:noFill/>
          <a:ln w="9525">
            <a:noFill/>
          </a:ln>
        </p:spPr>
        <p:txBody>
          <a:bodyPr wrap="square">
            <a:spAutoFit/>
          </a:bodyPr>
          <a:lstStyle/>
          <a:p>
            <a:pPr indent="0"/>
            <a:r>
              <a:rPr lang="en-US" altLang="zh-CN" sz="1800" b="0" dirty="0">
                <a:latin typeface="宋体" panose="02010600030101010101" pitchFamily="2" charset="-122"/>
                <a:cs typeface="宋体" panose="02010600030101010101" pitchFamily="2" charset="-122"/>
              </a:rPr>
              <a:t>    </a:t>
            </a:r>
            <a:r>
              <a:rPr lang="zh-CN" altLang="en-US" sz="1800" b="0" dirty="0">
                <a:latin typeface="宋体" panose="02010600030101010101" pitchFamily="2" charset="-122"/>
                <a:cs typeface="宋体" panose="02010600030101010101" pitchFamily="2" charset="-122"/>
              </a:rPr>
              <a:t>有设计的问题引导：皮筋和声带在发声时会振动，不发声的时候不振动，其它物体呢？这里还有钢尺，鼓和音叉，你打算怎么让它们发出声音，它们发声时可能会有什么现象？</a:t>
            </a:r>
            <a:endParaRPr lang="zh-CN" altLang="en-US" sz="1800" b="0" dirty="0">
              <a:latin typeface="宋体" panose="02010600030101010101" pitchFamily="2" charset="-122"/>
              <a:cs typeface="宋体" panose="02010600030101010101" pitchFamily="2" charset="-122"/>
            </a:endParaRPr>
          </a:p>
        </p:txBody>
      </p:sp>
      <p:sp>
        <p:nvSpPr>
          <p:cNvPr id="5" name="圆角矩形 4"/>
          <p:cNvSpPr/>
          <p:nvPr/>
        </p:nvSpPr>
        <p:spPr>
          <a:xfrm>
            <a:off x="644525" y="699135"/>
            <a:ext cx="7922260" cy="92138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pic>
        <p:nvPicPr>
          <p:cNvPr id="7" name="假设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760980" y="3691890"/>
            <a:ext cx="521335" cy="521335"/>
          </a:xfrm>
          <a:prstGeom prst="rect">
            <a:avLst/>
          </a:prstGeom>
        </p:spPr>
      </p:pic>
      <p:pic>
        <p:nvPicPr>
          <p:cNvPr id="3" name="假设1">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760980" y="2203450"/>
            <a:ext cx="521335" cy="52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2000"/>
                                        <p:tgtEl>
                                          <p:spTgt spid="29"/>
                                        </p:tgtEl>
                                      </p:cBhvr>
                                    </p:animEffect>
                                  </p:childTnLst>
                                </p:cTn>
                              </p:par>
                              <p:par>
                                <p:cTn id="8" presetID="4" presetClass="entr" presetSubtype="16"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ox(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 fill="hold"/>
                                        <p:tgtEl>
                                          <p:spTgt spid="7"/>
                                        </p:tgtEl>
                                      </p:cBhvr>
                                    </p:cmd>
                                  </p:childTnLst>
                                </p:cTn>
                              </p:par>
                            </p:childTnLst>
                          </p:cTn>
                        </p:par>
                      </p:childTnLst>
                    </p:cTn>
                  </p:par>
                </p:childTnLst>
              </p:cTn>
              <p:nextCondLst>
                <p:cond evt="onClick" delay="0">
                  <p:tgtEl>
                    <p:spTgt spid="7"/>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16100" fill="hold"/>
                                        <p:tgtEl>
                                          <p:spTgt spid="3"/>
                                        </p:tgtEl>
                                      </p:cBhvr>
                                    </p:cmd>
                                  </p:childTnLst>
                                </p:cTn>
                              </p:par>
                            </p:childTnLst>
                          </p:cTn>
                        </p:par>
                      </p:childTnLst>
                    </p:cTn>
                  </p:par>
                </p:childTnLst>
              </p:cTn>
              <p:nextCondLst>
                <p:cond evt="onClick" delay="0">
                  <p:tgtEl>
                    <p:spTgt spid="3"/>
                  </p:tgtEl>
                </p:cond>
              </p:nextCondLst>
            </p:seq>
          </p:childTnLst>
        </p:cTn>
      </p:par>
    </p:tnLst>
    <p:bldLst>
      <p:bldP spid="9" grpId="1" animBg="1"/>
      <p:bldP spid="9" grpId="2" animBg="1"/>
      <p:bldP spid="29" grpId="0" animBg="1"/>
      <p:bldP spid="35" grpId="1"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03</a:t>
            </a:r>
            <a:endParaRPr lang="zh-CN" altLang="en-US" sz="1800" b="1" dirty="0">
              <a:solidFill>
                <a:schemeClr val="bg2"/>
              </a:solidFill>
              <a:latin typeface="+mn-ea"/>
              <a:cs typeface="Arial Unicode MS" panose="020B0604020202020204" pitchFamily="34" charset="-122"/>
            </a:endParaRPr>
          </a:p>
        </p:txBody>
      </p:sp>
      <p:sp>
        <p:nvSpPr>
          <p:cNvPr id="15" name="矩形 14"/>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endParaRPr>
          </a:p>
        </p:txBody>
      </p:sp>
      <p:sp>
        <p:nvSpPr>
          <p:cNvPr id="16" name="同心圆 15"/>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8" name="TextBox 18"/>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解决的确定</a:t>
            </a:r>
            <a:endParaRPr lang="zh-CN" altLang="en-US" sz="2000" dirty="0">
              <a:solidFill>
                <a:schemeClr val="tx1">
                  <a:lumMod val="65000"/>
                  <a:lumOff val="35000"/>
                </a:schemeClr>
              </a:solidFill>
            </a:endParaRPr>
          </a:p>
        </p:txBody>
      </p:sp>
      <p:sp>
        <p:nvSpPr>
          <p:cNvPr id="4" name="圆角矩形 3"/>
          <p:cNvSpPr/>
          <p:nvPr/>
        </p:nvSpPr>
        <p:spPr>
          <a:xfrm>
            <a:off x="1074420" y="3044190"/>
            <a:ext cx="1296035" cy="50419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类比推理</a:t>
            </a:r>
            <a:endParaRPr lang="zh-CN" altLang="en-US" sz="1800">
              <a:solidFill>
                <a:schemeClr val="tx1"/>
              </a:solidFill>
            </a:endParaRPr>
          </a:p>
        </p:txBody>
      </p:sp>
      <p:sp>
        <p:nvSpPr>
          <p:cNvPr id="100" name="文本框 99"/>
          <p:cNvSpPr txBox="1"/>
          <p:nvPr/>
        </p:nvSpPr>
        <p:spPr>
          <a:xfrm>
            <a:off x="774065" y="698500"/>
            <a:ext cx="7571740" cy="922020"/>
          </a:xfrm>
          <a:prstGeom prst="rect">
            <a:avLst/>
          </a:prstGeom>
          <a:noFill/>
          <a:ln w="9525">
            <a:noFill/>
          </a:ln>
        </p:spPr>
        <p:txBody>
          <a:bodyPr wrap="square">
            <a:spAutoFit/>
          </a:bodyPr>
          <a:lstStyle/>
          <a:p>
            <a:pPr indent="0"/>
            <a:r>
              <a:rPr lang="en-US" altLang="zh-CN" sz="1800" b="0" dirty="0">
                <a:latin typeface="宋体" panose="02010600030101010101" pitchFamily="2" charset="-122"/>
                <a:cs typeface="宋体" panose="02010600030101010101" pitchFamily="2" charset="-122"/>
              </a:rPr>
              <a:t>    </a:t>
            </a:r>
            <a:r>
              <a:rPr lang="zh-CN" altLang="en-US" sz="1800" b="0" dirty="0">
                <a:latin typeface="宋体" panose="02010600030101010101" pitchFamily="2" charset="-122"/>
                <a:cs typeface="宋体" panose="02010600030101010101" pitchFamily="2" charset="-122"/>
              </a:rPr>
              <a:t>有设计的问题引导：皮筋和声带在发声时会振动，不发声的时候不振动，其他物体呢？这里还有钢尺，鼓和音叉，你打算怎么让它们发出声音，它们发声时可能会有什么现象？</a:t>
            </a:r>
            <a:endParaRPr lang="zh-CN" altLang="en-US" sz="1800" b="0" dirty="0">
              <a:latin typeface="宋体" panose="02010600030101010101" pitchFamily="2" charset="-122"/>
              <a:cs typeface="宋体" panose="02010600030101010101" pitchFamily="2" charset="-122"/>
            </a:endParaRPr>
          </a:p>
        </p:txBody>
      </p:sp>
      <p:sp>
        <p:nvSpPr>
          <p:cNvPr id="27" name="圆角矩形 26"/>
          <p:cNvSpPr/>
          <p:nvPr/>
        </p:nvSpPr>
        <p:spPr>
          <a:xfrm>
            <a:off x="644525" y="699135"/>
            <a:ext cx="7922260" cy="92138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7" name="圆角矩形 36"/>
          <p:cNvSpPr/>
          <p:nvPr/>
        </p:nvSpPr>
        <p:spPr>
          <a:xfrm>
            <a:off x="3313430" y="2132965"/>
            <a:ext cx="4353560" cy="95567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600">
                <a:solidFill>
                  <a:schemeClr val="tx1"/>
                </a:solidFill>
                <a:ea typeface="+mn-lt"/>
                <a:cs typeface="+mn-lt"/>
                <a:sym typeface="+mn-ea"/>
              </a:rPr>
              <a:t>“</a:t>
            </a:r>
            <a:r>
              <a:rPr lang="zh-CN" altLang="en-US" sz="1600">
                <a:solidFill>
                  <a:schemeClr val="tx1"/>
                </a:solidFill>
                <a:ea typeface="+mn-lt"/>
                <a:cs typeface="+mn-lt"/>
                <a:sym typeface="+mn-ea"/>
              </a:rPr>
              <a:t>我觉得钢尺发声会振动，因为我做过这个实验，我把钢尺往下压一下，发现钢尺发声的时候会回弹，有振动的现象。”</a:t>
            </a:r>
            <a:endParaRPr lang="zh-CN" altLang="en-US" sz="1600">
              <a:solidFill>
                <a:schemeClr val="tx1"/>
              </a:solidFill>
              <a:ea typeface="+mn-lt"/>
              <a:cs typeface="+mn-lt"/>
            </a:endParaRPr>
          </a:p>
        </p:txBody>
      </p:sp>
      <p:sp>
        <p:nvSpPr>
          <p:cNvPr id="38" name="圆角矩形 37"/>
          <p:cNvSpPr/>
          <p:nvPr/>
        </p:nvSpPr>
        <p:spPr>
          <a:xfrm>
            <a:off x="3314065" y="3464560"/>
            <a:ext cx="4443095" cy="113411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en-US" altLang="zh-CN" sz="1600" dirty="0">
                <a:solidFill>
                  <a:schemeClr val="tx1"/>
                </a:solidFill>
                <a:ea typeface="+mn-lt"/>
                <a:cs typeface="+mn-lt"/>
                <a:sym typeface="+mn-ea"/>
              </a:rPr>
              <a:t>“</a:t>
            </a:r>
            <a:r>
              <a:rPr lang="zh-CN" altLang="en-US" sz="1600" dirty="0">
                <a:solidFill>
                  <a:schemeClr val="tx1"/>
                </a:solidFill>
                <a:ea typeface="+mn-lt"/>
                <a:cs typeface="+mn-lt"/>
                <a:sym typeface="+mn-ea"/>
              </a:rPr>
              <a:t>我觉得鼓发声的时候也会有振动，鼓面是有弹性的，因为皮筋是有弹性，皮筋发声的时候会振动，所以我觉得鼓面也一样。”</a:t>
            </a:r>
            <a:endParaRPr lang="zh-CN" altLang="en-US" sz="1600" dirty="0">
              <a:solidFill>
                <a:schemeClr val="tx1"/>
              </a:solidFill>
              <a:ea typeface="+mn-lt"/>
              <a:cs typeface="+mn-lt"/>
              <a:sym typeface="+mn-ea"/>
            </a:endParaRPr>
          </a:p>
        </p:txBody>
      </p:sp>
      <p:sp>
        <p:nvSpPr>
          <p:cNvPr id="5" name="Freeform 5"/>
          <p:cNvSpPr/>
          <p:nvPr/>
        </p:nvSpPr>
        <p:spPr bwMode="auto">
          <a:xfrm>
            <a:off x="2566670" y="1972945"/>
            <a:ext cx="275590" cy="2914650"/>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endParaRPr>
          </a:p>
        </p:txBody>
      </p:sp>
      <p:pic>
        <p:nvPicPr>
          <p:cNvPr id="10" name="马艺丹的假设">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2792095" y="2310765"/>
            <a:ext cx="521335" cy="521335"/>
          </a:xfrm>
          <a:prstGeom prst="rect">
            <a:avLst/>
          </a:prstGeom>
        </p:spPr>
      </p:pic>
      <p:pic>
        <p:nvPicPr>
          <p:cNvPr id="12" name="陈卉彤假设">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2842260" y="3982720"/>
            <a:ext cx="521335" cy="52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par>
                                <p:cTn id="8" presetID="4" presetClass="entr" presetSubtype="16" fill="hold" grpId="2"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additive="base">
                                        <p:cTn id="16" dur="1" fill="hold"/>
                                        <p:tgtEl>
                                          <p:spTgt spid="10"/>
                                        </p:tgtEl>
                                      </p:cBhvr>
                                    </p:cmd>
                                  </p:childTnLst>
                                </p:cTn>
                              </p:par>
                            </p:childTnLst>
                          </p:cTn>
                        </p:par>
                      </p:childTnLst>
                    </p:cTn>
                  </p:par>
                </p:childTnLst>
              </p:cTn>
              <p:nextCondLst>
                <p:cond evt="onClick" delay="0">
                  <p:tgtEl>
                    <p:spTgt spid="10"/>
                  </p:tgtEl>
                </p:cond>
              </p:nextCondLst>
            </p:seq>
            <p:audio>
              <p:cMediaNode>
                <p:cTn id="17" fill="hold" display="1">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1" fill="hold"/>
                                        <p:tgtEl>
                                          <p:spTgt spid="12"/>
                                        </p:tgtEl>
                                      </p:cBhvr>
                                    </p:cmd>
                                  </p:childTnLst>
                                </p:cTn>
                              </p:par>
                            </p:childTnLst>
                          </p:cTn>
                        </p:par>
                      </p:childTnLst>
                    </p:cTn>
                  </p:par>
                </p:childTnLst>
              </p:cTn>
              <p:nextCondLst>
                <p:cond evt="onClick" delay="0">
                  <p:tgtEl>
                    <p:spTgt spid="12"/>
                  </p:tgtEl>
                </p:cond>
              </p:nextCondLst>
            </p:seq>
          </p:childTnLst>
        </p:cTn>
      </p:par>
    </p:tnLst>
    <p:bldLst>
      <p:bldP spid="4" grpId="1" animBg="1"/>
      <p:bldP spid="4" grpId="2" animBg="1"/>
      <p:bldP spid="27" grpId="1" animBg="1"/>
      <p:bldP spid="37" grpId="1" animBg="1"/>
      <p:bldP spid="38"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03</a:t>
            </a:r>
            <a:endParaRPr lang="zh-CN" altLang="en-US" sz="1800" b="1" dirty="0">
              <a:solidFill>
                <a:schemeClr val="bg2"/>
              </a:solidFill>
              <a:latin typeface="+mn-ea"/>
              <a:cs typeface="Arial Unicode MS" panose="020B0604020202020204" pitchFamily="34" charset="-122"/>
            </a:endParaRPr>
          </a:p>
        </p:txBody>
      </p:sp>
      <p:sp>
        <p:nvSpPr>
          <p:cNvPr id="15" name="矩形 14"/>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endParaRPr>
          </a:p>
        </p:txBody>
      </p:sp>
      <p:sp>
        <p:nvSpPr>
          <p:cNvPr id="16" name="同心圆 15"/>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8" name="TextBox 18"/>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解决的确定</a:t>
            </a:r>
            <a:endParaRPr lang="zh-CN" altLang="en-US" sz="2000" dirty="0">
              <a:solidFill>
                <a:schemeClr val="tx1">
                  <a:lumMod val="65000"/>
                  <a:lumOff val="35000"/>
                </a:schemeClr>
              </a:solidFill>
            </a:endParaRPr>
          </a:p>
        </p:txBody>
      </p:sp>
      <p:sp>
        <p:nvSpPr>
          <p:cNvPr id="3" name="圆角矩形 2"/>
          <p:cNvSpPr/>
          <p:nvPr/>
        </p:nvSpPr>
        <p:spPr>
          <a:xfrm>
            <a:off x="583565" y="2040890"/>
            <a:ext cx="1296035" cy="50419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典型归纳</a:t>
            </a:r>
            <a:endParaRPr lang="zh-CN" altLang="en-US" sz="1800">
              <a:solidFill>
                <a:schemeClr val="tx1"/>
              </a:solidFill>
            </a:endParaRPr>
          </a:p>
        </p:txBody>
      </p:sp>
      <p:sp>
        <p:nvSpPr>
          <p:cNvPr id="9" name="圆角矩形 8"/>
          <p:cNvSpPr/>
          <p:nvPr/>
        </p:nvSpPr>
        <p:spPr>
          <a:xfrm>
            <a:off x="2562225" y="1118235"/>
            <a:ext cx="1296035" cy="50419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演绎推理</a:t>
            </a:r>
            <a:endParaRPr lang="zh-CN" altLang="en-US" sz="1800">
              <a:solidFill>
                <a:schemeClr val="tx1"/>
              </a:solidFill>
            </a:endParaRPr>
          </a:p>
        </p:txBody>
      </p:sp>
      <p:sp>
        <p:nvSpPr>
          <p:cNvPr id="4" name="圆角矩形 3"/>
          <p:cNvSpPr/>
          <p:nvPr/>
        </p:nvSpPr>
        <p:spPr>
          <a:xfrm>
            <a:off x="2562225" y="2965450"/>
            <a:ext cx="1296035" cy="50419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类比推理</a:t>
            </a:r>
            <a:endParaRPr lang="zh-CN" altLang="en-US" sz="1800">
              <a:solidFill>
                <a:schemeClr val="tx1"/>
              </a:solidFill>
            </a:endParaRPr>
          </a:p>
        </p:txBody>
      </p:sp>
      <p:sp>
        <p:nvSpPr>
          <p:cNvPr id="6" name="右箭头 5"/>
          <p:cNvSpPr/>
          <p:nvPr/>
        </p:nvSpPr>
        <p:spPr>
          <a:xfrm>
            <a:off x="2058670" y="1932940"/>
            <a:ext cx="538480" cy="720090"/>
          </a:xfrm>
          <a:prstGeom prst="right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Freeform 5"/>
          <p:cNvSpPr/>
          <p:nvPr/>
        </p:nvSpPr>
        <p:spPr bwMode="auto">
          <a:xfrm rot="10800000">
            <a:off x="3989705" y="1205865"/>
            <a:ext cx="248285" cy="2174875"/>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9" name="椭圆 18"/>
          <p:cNvSpPr>
            <a:spLocks noChangeArrowheads="1"/>
          </p:cNvSpPr>
          <p:nvPr/>
        </p:nvSpPr>
        <p:spPr bwMode="auto">
          <a:xfrm>
            <a:off x="5158105" y="1711960"/>
            <a:ext cx="1186180" cy="1163320"/>
          </a:xfrm>
          <a:prstGeom prst="ellipse">
            <a:avLst/>
          </a:prstGeom>
          <a:noFill/>
          <a:ln w="38100">
            <a:solidFill>
              <a:schemeClr val="tx2"/>
            </a:solidFill>
          </a:ln>
          <a:effectLst/>
        </p:spPr>
        <p:txBody>
          <a:bodyPr lIns="96171" tIns="48084" rIns="96171" bIns="48084" anchor="ctr"/>
          <a:lstStyle/>
          <a:p>
            <a:pPr>
              <a:lnSpc>
                <a:spcPct val="120000"/>
              </a:lnSpc>
              <a:defRPr/>
            </a:pPr>
            <a:r>
              <a:rPr lang="zh-CN" altLang="en-US" sz="2400" kern="0" dirty="0">
                <a:solidFill>
                  <a:schemeClr val="tx1"/>
                </a:solidFill>
                <a:latin typeface="微软雅黑" panose="020B0503020204020204" pitchFamily="34" charset="-122"/>
                <a:ea typeface="微软雅黑" panose="020B0503020204020204" pitchFamily="34" charset="-122"/>
              </a:rPr>
              <a:t>振动</a:t>
            </a:r>
            <a:endParaRPr lang="zh-CN" altLang="en-US" sz="2400" kern="0" dirty="0">
              <a:solidFill>
                <a:schemeClr val="tx1"/>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870585" y="3978275"/>
            <a:ext cx="7830820" cy="67881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1600" dirty="0">
                <a:solidFill>
                  <a:schemeClr val="tx1"/>
                </a:solidFill>
                <a:sym typeface="+mn-ea"/>
              </a:rPr>
              <a:t>      </a:t>
            </a:r>
            <a:r>
              <a:rPr lang="en-US" altLang="zh-CN" sz="1600" dirty="0" err="1">
                <a:solidFill>
                  <a:schemeClr val="tx1"/>
                </a:solidFill>
                <a:sym typeface="+mn-ea"/>
              </a:rPr>
              <a:t>学生对于问题的陈述</a:t>
            </a:r>
            <a:r>
              <a:rPr lang="zh-CN" altLang="en-US" sz="1600" dirty="0">
                <a:solidFill>
                  <a:schemeClr val="tx1"/>
                </a:solidFill>
                <a:sym typeface="+mn-ea"/>
              </a:rPr>
              <a:t>，</a:t>
            </a:r>
            <a:r>
              <a:rPr lang="en-US" altLang="zh-CN" sz="1600" dirty="0" err="1">
                <a:solidFill>
                  <a:schemeClr val="tx1"/>
                </a:solidFill>
                <a:sym typeface="+mn-ea"/>
              </a:rPr>
              <a:t>已经蕴含了一种可能的解决，这时探究就取得了</a:t>
            </a:r>
            <a:r>
              <a:rPr lang="zh-CN" altLang="en-US" sz="1600" dirty="0">
                <a:solidFill>
                  <a:schemeClr val="tx1"/>
                </a:solidFill>
                <a:sym typeface="+mn-ea"/>
              </a:rPr>
              <a:t>一定</a:t>
            </a:r>
            <a:r>
              <a:rPr lang="en-US" altLang="zh-CN" sz="1600" dirty="0" err="1">
                <a:solidFill>
                  <a:schemeClr val="tx1"/>
                </a:solidFill>
                <a:sym typeface="+mn-ea"/>
              </a:rPr>
              <a:t>的进展，声音的产生与振动关系的可探究问题就形成了</a:t>
            </a:r>
            <a:r>
              <a:rPr lang="en-US" altLang="zh-CN" sz="1600" dirty="0">
                <a:solidFill>
                  <a:schemeClr val="tx1"/>
                </a:solidFill>
                <a:sym typeface="+mn-ea"/>
              </a:rPr>
              <a:t>。</a:t>
            </a:r>
            <a:endParaRPr lang="en-US" altLang="zh-CN" sz="1600" dirty="0">
              <a:solidFill>
                <a:schemeClr val="tx1"/>
              </a:solidFill>
              <a:ea typeface="+mn-lt"/>
              <a:cs typeface="+mn-lt"/>
              <a:sym typeface="+mn-ea"/>
            </a:endParaRPr>
          </a:p>
        </p:txBody>
      </p:sp>
      <p:sp>
        <p:nvSpPr>
          <p:cNvPr id="20" name="右箭头 19"/>
          <p:cNvSpPr>
            <a:spLocks noChangeArrowheads="1"/>
          </p:cNvSpPr>
          <p:nvPr/>
        </p:nvSpPr>
        <p:spPr bwMode="auto">
          <a:xfrm>
            <a:off x="6484620" y="214947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2" name="右箭头 11"/>
          <p:cNvSpPr>
            <a:spLocks noChangeArrowheads="1"/>
          </p:cNvSpPr>
          <p:nvPr/>
        </p:nvSpPr>
        <p:spPr bwMode="auto">
          <a:xfrm>
            <a:off x="4380865" y="214947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3" name="圆角矩形 12"/>
          <p:cNvSpPr/>
          <p:nvPr/>
        </p:nvSpPr>
        <p:spPr>
          <a:xfrm>
            <a:off x="7276465" y="2040890"/>
            <a:ext cx="1296035" cy="50419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证实假设</a:t>
            </a:r>
            <a:endParaRPr lang="zh-CN" altLang="en-US" sz="18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par>
                                <p:cTn id="8" presetID="4" presetClass="entr" presetSubtype="16" fill="hold" grpId="2"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in)">
                                      <p:cBhvr>
                                        <p:cTn id="10" dur="2000"/>
                                        <p:tgtEl>
                                          <p:spTgt spid="6"/>
                                        </p:tgtEl>
                                      </p:cBhvr>
                                    </p:animEffect>
                                  </p:childTnLst>
                                </p:cTn>
                              </p:par>
                              <p:par>
                                <p:cTn id="11" presetID="4" presetClass="entr" presetSubtype="16" fill="hold" grpId="2"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2000"/>
                                        <p:tgtEl>
                                          <p:spTgt spid="9"/>
                                        </p:tgtEl>
                                      </p:cBhvr>
                                    </p:animEffect>
                                  </p:childTnLst>
                                </p:cTn>
                              </p:par>
                              <p:par>
                                <p:cTn id="14" presetID="4" presetClass="entr" presetSubtype="16" fill="hold" grpId="2"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ox(in)">
                                      <p:cBhvr>
                                        <p:cTn id="21" dur="2000"/>
                                        <p:tgtEl>
                                          <p:spTgt spid="5"/>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ox(in)">
                                      <p:cBhvr>
                                        <p:cTn id="24" dur="2000"/>
                                        <p:tgtEl>
                                          <p:spTgt spid="12"/>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2000"/>
                                        <p:tgtEl>
                                          <p:spTgt spid="19"/>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ox(in)">
                                      <p:cBhvr>
                                        <p:cTn id="30" dur="2000"/>
                                        <p:tgtEl>
                                          <p:spTgt spid="20"/>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ox(in)">
                                      <p:cBhvr>
                                        <p:cTn id="33" dur="2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P spid="9" grpId="1" animBg="1"/>
      <p:bldP spid="9" grpId="2" animBg="1"/>
      <p:bldP spid="4" grpId="1" animBg="1"/>
      <p:bldP spid="4" grpId="2" animBg="1"/>
      <p:bldP spid="6" grpId="1" animBg="1"/>
      <p:bldP spid="6" grpId="2" animBg="1"/>
      <p:bldP spid="5" grpId="0" animBg="1"/>
      <p:bldP spid="19" grpId="0" animBg="1"/>
      <p:bldP spid="10" grpId="0" animBg="1"/>
      <p:bldP spid="20"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03</a:t>
            </a:r>
            <a:endParaRPr lang="zh-CN" altLang="en-US" sz="1800" b="1" dirty="0">
              <a:solidFill>
                <a:schemeClr val="bg2"/>
              </a:solidFill>
              <a:latin typeface="+mn-ea"/>
              <a:cs typeface="Arial Unicode MS" panose="020B0604020202020204" pitchFamily="34" charset="-122"/>
            </a:endParaRPr>
          </a:p>
        </p:txBody>
      </p:sp>
      <p:sp>
        <p:nvSpPr>
          <p:cNvPr id="15" name="矩形 14"/>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endParaRPr>
          </a:p>
        </p:txBody>
      </p:sp>
      <p:sp>
        <p:nvSpPr>
          <p:cNvPr id="16" name="同心圆 15"/>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8" name="TextBox 18"/>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解决的确定</a:t>
            </a:r>
            <a:endParaRPr lang="zh-CN" altLang="en-US" sz="2000" dirty="0">
              <a:solidFill>
                <a:schemeClr val="tx1">
                  <a:lumMod val="65000"/>
                  <a:lumOff val="35000"/>
                </a:schemeClr>
              </a:solidFill>
            </a:endParaRPr>
          </a:p>
        </p:txBody>
      </p:sp>
      <p:sp>
        <p:nvSpPr>
          <p:cNvPr id="2" name="椭圆 1"/>
          <p:cNvSpPr/>
          <p:nvPr/>
        </p:nvSpPr>
        <p:spPr>
          <a:xfrm rot="20940000">
            <a:off x="704215" y="2923540"/>
            <a:ext cx="3195320" cy="17265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rot="20580000">
            <a:off x="638810" y="1980565"/>
            <a:ext cx="4690110" cy="29565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rot="20580000">
            <a:off x="575310" y="1303020"/>
            <a:ext cx="6924675" cy="36569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rot="20580000">
            <a:off x="534035" y="710565"/>
            <a:ext cx="8266430" cy="42335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stretch>
            <a:fillRect/>
          </a:stretch>
        </p:blipFill>
        <p:spPr>
          <a:xfrm>
            <a:off x="1357630" y="3584575"/>
            <a:ext cx="1245235" cy="824230"/>
          </a:xfrm>
          <a:prstGeom prst="rect">
            <a:avLst/>
          </a:prstGeom>
        </p:spPr>
      </p:pic>
      <p:pic>
        <p:nvPicPr>
          <p:cNvPr id="9" name="图片 8" descr="22601596274732_.pic_hd"/>
          <p:cNvPicPr>
            <a:picLocks noChangeAspect="1"/>
          </p:cNvPicPr>
          <p:nvPr/>
        </p:nvPicPr>
        <p:blipFill>
          <a:blip r:embed="rId2">
            <a:lum bright="12000"/>
          </a:blip>
          <a:stretch>
            <a:fillRect/>
          </a:stretch>
        </p:blipFill>
        <p:spPr>
          <a:xfrm rot="5400000">
            <a:off x="3982720" y="3045460"/>
            <a:ext cx="930910" cy="826770"/>
          </a:xfrm>
          <a:prstGeom prst="rect">
            <a:avLst/>
          </a:prstGeom>
        </p:spPr>
      </p:pic>
      <p:pic>
        <p:nvPicPr>
          <p:cNvPr id="10" name="图片 9"/>
          <p:cNvPicPr>
            <a:picLocks noChangeAspect="1"/>
          </p:cNvPicPr>
          <p:nvPr>
            <p:custDataLst>
              <p:tags r:id="rId3"/>
            </p:custDataLst>
          </p:nvPr>
        </p:nvPicPr>
        <p:blipFill>
          <a:blip r:embed="rId4"/>
          <a:srcRect l="66883"/>
          <a:stretch>
            <a:fillRect/>
          </a:stretch>
        </p:blipFill>
        <p:spPr>
          <a:xfrm>
            <a:off x="5222875" y="3392170"/>
            <a:ext cx="913130" cy="789305"/>
          </a:xfrm>
          <a:prstGeom prst="rect">
            <a:avLst/>
          </a:prstGeom>
        </p:spPr>
      </p:pic>
      <p:pic>
        <p:nvPicPr>
          <p:cNvPr id="11" name="图片 10"/>
          <p:cNvPicPr>
            <a:picLocks noChangeAspect="1"/>
          </p:cNvPicPr>
          <p:nvPr>
            <p:custDataLst>
              <p:tags r:id="rId5"/>
            </p:custDataLst>
          </p:nvPr>
        </p:nvPicPr>
        <p:blipFill>
          <a:blip r:embed="rId4"/>
          <a:srcRect l="32468" r="32699"/>
          <a:stretch>
            <a:fillRect/>
          </a:stretch>
        </p:blipFill>
        <p:spPr>
          <a:xfrm>
            <a:off x="5658485" y="2585085"/>
            <a:ext cx="982345" cy="807085"/>
          </a:xfrm>
          <a:prstGeom prst="rect">
            <a:avLst/>
          </a:prstGeom>
        </p:spPr>
      </p:pic>
      <p:pic>
        <p:nvPicPr>
          <p:cNvPr id="12" name="图片 11"/>
          <p:cNvPicPr>
            <a:picLocks noChangeAspect="1"/>
          </p:cNvPicPr>
          <p:nvPr>
            <p:custDataLst>
              <p:tags r:id="rId6"/>
            </p:custDataLst>
          </p:nvPr>
        </p:nvPicPr>
        <p:blipFill>
          <a:blip r:embed="rId4"/>
          <a:srcRect r="67921"/>
          <a:stretch>
            <a:fillRect/>
          </a:stretch>
        </p:blipFill>
        <p:spPr>
          <a:xfrm>
            <a:off x="6012815" y="1757045"/>
            <a:ext cx="928370" cy="828040"/>
          </a:xfrm>
          <a:prstGeom prst="rect">
            <a:avLst/>
          </a:prstGeom>
        </p:spPr>
      </p:pic>
      <p:sp>
        <p:nvSpPr>
          <p:cNvPr id="13" name="右箭头 12"/>
          <p:cNvSpPr>
            <a:spLocks noChangeArrowheads="1"/>
          </p:cNvSpPr>
          <p:nvPr/>
        </p:nvSpPr>
        <p:spPr bwMode="auto">
          <a:xfrm rot="19920000">
            <a:off x="3333115" y="316547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7" name="右箭头 16"/>
          <p:cNvSpPr>
            <a:spLocks noChangeArrowheads="1"/>
          </p:cNvSpPr>
          <p:nvPr/>
        </p:nvSpPr>
        <p:spPr bwMode="auto">
          <a:xfrm rot="19920000">
            <a:off x="4786630" y="229171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8" name="右箭头 17"/>
          <p:cNvSpPr>
            <a:spLocks noChangeArrowheads="1"/>
          </p:cNvSpPr>
          <p:nvPr/>
        </p:nvSpPr>
        <p:spPr bwMode="auto">
          <a:xfrm rot="19920000">
            <a:off x="6276340" y="133794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51940" y="3121025"/>
            <a:ext cx="121285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发现问题</a:t>
            </a:r>
            <a:endParaRPr lang="zh-CN" altLang="en-US" sz="2000">
              <a:latin typeface="宋体" panose="02010600030101010101" pitchFamily="2" charset="-122"/>
              <a:cs typeface="宋体" panose="02010600030101010101" pitchFamily="2" charset="-122"/>
              <a:sym typeface="+mn-ea"/>
            </a:endParaRPr>
          </a:p>
        </p:txBody>
      </p:sp>
      <p:sp>
        <p:nvSpPr>
          <p:cNvPr id="21" name="文本框 20"/>
          <p:cNvSpPr txBox="1"/>
          <p:nvPr/>
        </p:nvSpPr>
        <p:spPr>
          <a:xfrm>
            <a:off x="2602865" y="2235835"/>
            <a:ext cx="121285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设立问题</a:t>
            </a:r>
            <a:endParaRPr lang="zh-CN" altLang="en-US" sz="2000">
              <a:latin typeface="宋体" panose="02010600030101010101" pitchFamily="2" charset="-122"/>
              <a:cs typeface="宋体" panose="02010600030101010101" pitchFamily="2" charset="-122"/>
              <a:sym typeface="+mn-ea"/>
            </a:endParaRPr>
          </a:p>
        </p:txBody>
      </p:sp>
      <p:sp>
        <p:nvSpPr>
          <p:cNvPr id="22" name="文本框 21"/>
          <p:cNvSpPr txBox="1"/>
          <p:nvPr/>
        </p:nvSpPr>
        <p:spPr>
          <a:xfrm>
            <a:off x="4034790" y="1358265"/>
            <a:ext cx="121285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形成假设</a:t>
            </a:r>
            <a:endParaRPr lang="zh-CN" altLang="en-US" sz="2000">
              <a:latin typeface="宋体" panose="02010600030101010101" pitchFamily="2" charset="-122"/>
              <a:cs typeface="宋体" panose="02010600030101010101" pitchFamily="2" charset="-122"/>
              <a:sym typeface="+mn-ea"/>
            </a:endParaRPr>
          </a:p>
        </p:txBody>
      </p:sp>
      <p:sp>
        <p:nvSpPr>
          <p:cNvPr id="23" name="文本框 22"/>
          <p:cNvSpPr txBox="1"/>
          <p:nvPr/>
        </p:nvSpPr>
        <p:spPr>
          <a:xfrm>
            <a:off x="5870575" y="652145"/>
            <a:ext cx="1070377" cy="398780"/>
          </a:xfrm>
          <a:prstGeom prst="rect">
            <a:avLst/>
          </a:prstGeom>
          <a:noFill/>
          <a:ln w="38100">
            <a:solidFill>
              <a:srgbClr val="00B0F0"/>
            </a:solidFill>
          </a:ln>
        </p:spPr>
        <p:txBody>
          <a:bodyPr wrap="square" rtlCol="0">
            <a:spAutoFit/>
          </a:bodyPr>
          <a:lstStyle/>
          <a:p>
            <a:pPr marL="0" indent="0" algn="l"/>
            <a:r>
              <a:rPr lang="en-US" altLang="zh-CN" sz="2000" dirty="0">
                <a:latin typeface="宋体" panose="02010600030101010101" pitchFamily="2" charset="-122"/>
                <a:cs typeface="宋体" panose="02010600030101010101" pitchFamily="2" charset="-122"/>
                <a:sym typeface="+mn-ea"/>
              </a:rPr>
              <a:t> </a:t>
            </a:r>
            <a:r>
              <a:rPr lang="zh-CN" altLang="en-US" sz="2000" dirty="0">
                <a:latin typeface="宋体" panose="02010600030101010101" pitchFamily="2" charset="-122"/>
                <a:cs typeface="宋体" panose="02010600030101010101" pitchFamily="2" charset="-122"/>
                <a:sym typeface="+mn-ea"/>
              </a:rPr>
              <a:t>。。。</a:t>
            </a:r>
            <a:endParaRPr lang="zh-CN" altLang="en-US" sz="2000" dirty="0">
              <a:latin typeface="宋体" panose="02010600030101010101" pitchFamily="2" charset="-122"/>
              <a:cs typeface="宋体" panose="02010600030101010101" pitchFamily="2" charset="-122"/>
              <a:sym typeface="+mn-ea"/>
            </a:endParaRPr>
          </a:p>
        </p:txBody>
      </p:sp>
      <p:pic>
        <p:nvPicPr>
          <p:cNvPr id="19" name="图片 18" descr="23241597021413_.pic"/>
          <p:cNvPicPr>
            <a:picLocks noChangeAspect="1"/>
          </p:cNvPicPr>
          <p:nvPr/>
        </p:nvPicPr>
        <p:blipFill>
          <a:blip r:embed="rId7"/>
          <a:stretch>
            <a:fillRect/>
          </a:stretch>
        </p:blipFill>
        <p:spPr>
          <a:xfrm>
            <a:off x="3887470" y="2131695"/>
            <a:ext cx="760095" cy="848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2000"/>
                                        <p:tgtEl>
                                          <p:spTgt spid="20"/>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20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ox(in)">
                                      <p:cBhvr>
                                        <p:cTn id="13" dur="2000"/>
                                        <p:tgtEl>
                                          <p:spTgt spid="2"/>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ox(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2000"/>
                                        <p:tgtEl>
                                          <p:spTgt spid="9"/>
                                        </p:tgtEl>
                                      </p:cBhvr>
                                    </p:animEffect>
                                  </p:childTnLst>
                                </p:cTn>
                              </p:par>
                              <p:par>
                                <p:cTn id="22" presetID="4"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ox(in)">
                                      <p:cBhvr>
                                        <p:cTn id="24" dur="2000"/>
                                        <p:tgtEl>
                                          <p:spTgt spid="19"/>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ox(in)">
                                      <p:cBhvr>
                                        <p:cTn id="27" dur="2000"/>
                                        <p:tgtEl>
                                          <p:spTgt spid="21"/>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ox(in)">
                                      <p:cBhvr>
                                        <p:cTn id="30" dur="2000"/>
                                        <p:tgtEl>
                                          <p:spTgt spid="17"/>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ox(in)">
                                      <p:cBhvr>
                                        <p:cTn id="33" dur="20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ox(in)">
                                      <p:cBhvr>
                                        <p:cTn id="38" dur="2000"/>
                                        <p:tgtEl>
                                          <p:spTgt spid="22"/>
                                        </p:tgtEl>
                                      </p:cBhvr>
                                    </p:animEffect>
                                  </p:childTnLst>
                                </p:cTn>
                              </p:par>
                              <p:par>
                                <p:cTn id="39" presetID="4" presetClass="entr" presetSubtype="16"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ox(in)">
                                      <p:cBhvr>
                                        <p:cTn id="41" dur="2000"/>
                                        <p:tgtEl>
                                          <p:spTgt spid="12"/>
                                        </p:tgtEl>
                                      </p:cBhvr>
                                    </p:animEffect>
                                  </p:childTnLst>
                                </p:cTn>
                              </p:par>
                              <p:par>
                                <p:cTn id="42" presetID="4" presetClass="entr" presetSubtype="16"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ox(in)">
                                      <p:cBhvr>
                                        <p:cTn id="44" dur="2000"/>
                                        <p:tgtEl>
                                          <p:spTgt spid="11"/>
                                        </p:tgtEl>
                                      </p:cBhvr>
                                    </p:animEffect>
                                  </p:childTnLst>
                                </p:cTn>
                              </p:par>
                              <p:par>
                                <p:cTn id="45" presetID="4" presetClass="entr" presetSubtype="16"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ox(in)">
                                      <p:cBhvr>
                                        <p:cTn id="47" dur="2000"/>
                                        <p:tgtEl>
                                          <p:spTgt spid="10"/>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ox(in)">
                                      <p:cBhvr>
                                        <p:cTn id="50" dur="2000"/>
                                        <p:tgtEl>
                                          <p:spTgt spid="18"/>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ox(in)">
                                      <p:cBhvr>
                                        <p:cTn id="53" dur="20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box(in)">
                                      <p:cBhvr>
                                        <p:cTn id="58" dur="2000"/>
                                        <p:tgtEl>
                                          <p:spTgt spid="23"/>
                                        </p:tgtEl>
                                      </p:cBhvr>
                                    </p:animEffect>
                                  </p:childTnLst>
                                </p:cTn>
                              </p:par>
                              <p:par>
                                <p:cTn id="59" presetID="4" presetClass="entr" presetSubtype="16"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ox(in)">
                                      <p:cBhvr>
                                        <p:cTn id="6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3" grpId="0" animBg="1"/>
      <p:bldP spid="17" grpId="0" animBg="1"/>
      <p:bldP spid="18" grpId="0"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4236720" y="729615"/>
            <a:ext cx="4404360" cy="1259840"/>
          </a:xfrm>
          <a:prstGeom prst="rect">
            <a:avLst/>
          </a:prstGeom>
        </p:spPr>
      </p:pic>
      <p:sp>
        <p:nvSpPr>
          <p:cNvPr id="5" name="圆角矩形 4"/>
          <p:cNvSpPr/>
          <p:nvPr/>
        </p:nvSpPr>
        <p:spPr>
          <a:xfrm>
            <a:off x="585470" y="2788920"/>
            <a:ext cx="2418080" cy="50609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zh-CN" altLang="en-US" sz="2000">
                <a:solidFill>
                  <a:srgbClr val="000000"/>
                </a:solidFill>
                <a:ea typeface="+mn-lt"/>
                <a:cs typeface="Songti SC Regular" panose="02010800040101010101" charset="-122"/>
                <a:sym typeface="+mn-ea"/>
              </a:rPr>
              <a:t>环节一：问题情境</a:t>
            </a:r>
            <a:endParaRPr lang="zh-CN" altLang="en-US" sz="2000">
              <a:solidFill>
                <a:srgbClr val="000000"/>
              </a:solidFill>
              <a:ea typeface="+mn-lt"/>
              <a:cs typeface="Songti SC Regular" panose="02010800040101010101" charset="-122"/>
              <a:sym typeface="+mn-ea"/>
            </a:endParaRPr>
          </a:p>
        </p:txBody>
      </p:sp>
      <p:sp>
        <p:nvSpPr>
          <p:cNvPr id="18" name="圆角矩形 17"/>
          <p:cNvSpPr/>
          <p:nvPr/>
        </p:nvSpPr>
        <p:spPr>
          <a:xfrm>
            <a:off x="3145790" y="2173605"/>
            <a:ext cx="3091815" cy="50609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zh-CN" altLang="en-US" sz="2000">
                <a:solidFill>
                  <a:srgbClr val="000000"/>
                </a:solidFill>
                <a:ea typeface="+mn-lt"/>
                <a:cs typeface="Songti SC Regular" panose="02010800040101010101" charset="-122"/>
                <a:sym typeface="+mn-ea"/>
              </a:rPr>
              <a:t>环节二：形成可探究问题</a:t>
            </a:r>
            <a:endParaRPr lang="zh-CN" altLang="en-US" sz="2000">
              <a:solidFill>
                <a:srgbClr val="000000"/>
              </a:solidFill>
              <a:ea typeface="+mn-lt"/>
              <a:cs typeface="Songti SC Regular" panose="02010800040101010101" charset="-122"/>
              <a:sym typeface="+mn-ea"/>
            </a:endParaRPr>
          </a:p>
        </p:txBody>
      </p:sp>
      <p:sp>
        <p:nvSpPr>
          <p:cNvPr id="19" name="圆角矩形 18"/>
          <p:cNvSpPr/>
          <p:nvPr/>
        </p:nvSpPr>
        <p:spPr>
          <a:xfrm>
            <a:off x="5240020" y="152400"/>
            <a:ext cx="2308860" cy="50546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r>
              <a:rPr lang="zh-CN" altLang="en-US" sz="2000">
                <a:solidFill>
                  <a:srgbClr val="000000"/>
                </a:solidFill>
                <a:ea typeface="+mn-lt"/>
                <a:cs typeface="Songti SC Regular" panose="02010800040101010101" charset="-122"/>
                <a:sym typeface="+mn-ea"/>
              </a:rPr>
              <a:t>环节三：论证假设</a:t>
            </a:r>
            <a:endParaRPr lang="zh-CN" altLang="en-US" sz="2000">
              <a:solidFill>
                <a:srgbClr val="000000"/>
              </a:solidFill>
              <a:ea typeface="+mn-lt"/>
              <a:cs typeface="Songti SC Regular" panose="02010800040101010101" charset="-122"/>
              <a:sym typeface="+mn-ea"/>
            </a:endParaRPr>
          </a:p>
        </p:txBody>
      </p:sp>
      <p:pic>
        <p:nvPicPr>
          <p:cNvPr id="6" name="图片 5" descr="23081596864249_.pic"/>
          <p:cNvPicPr>
            <a:picLocks noChangeAspect="1"/>
          </p:cNvPicPr>
          <p:nvPr/>
        </p:nvPicPr>
        <p:blipFill>
          <a:blip r:embed="rId3"/>
          <a:stretch>
            <a:fillRect/>
          </a:stretch>
        </p:blipFill>
        <p:spPr>
          <a:xfrm>
            <a:off x="3510280" y="4147820"/>
            <a:ext cx="2362200" cy="949325"/>
          </a:xfrm>
          <a:prstGeom prst="rect">
            <a:avLst/>
          </a:prstGeom>
        </p:spPr>
      </p:pic>
      <p:pic>
        <p:nvPicPr>
          <p:cNvPr id="7" name="图片 6"/>
          <p:cNvPicPr>
            <a:picLocks noChangeAspect="1"/>
          </p:cNvPicPr>
          <p:nvPr/>
        </p:nvPicPr>
        <p:blipFill>
          <a:blip r:embed="rId4"/>
          <a:stretch>
            <a:fillRect/>
          </a:stretch>
        </p:blipFill>
        <p:spPr>
          <a:xfrm>
            <a:off x="441960" y="3366770"/>
            <a:ext cx="2614295" cy="1730375"/>
          </a:xfrm>
          <a:prstGeom prst="rect">
            <a:avLst/>
          </a:prstGeom>
        </p:spPr>
      </p:pic>
      <p:pic>
        <p:nvPicPr>
          <p:cNvPr id="8" name="图片 7"/>
          <p:cNvPicPr>
            <a:picLocks noChangeAspect="1"/>
          </p:cNvPicPr>
          <p:nvPr/>
        </p:nvPicPr>
        <p:blipFill>
          <a:blip r:embed="rId5"/>
          <a:stretch>
            <a:fillRect/>
          </a:stretch>
        </p:blipFill>
        <p:spPr>
          <a:xfrm>
            <a:off x="3520440" y="2788920"/>
            <a:ext cx="2341245" cy="1336675"/>
          </a:xfrm>
          <a:prstGeom prst="rect">
            <a:avLst/>
          </a:prstGeom>
        </p:spPr>
      </p:pic>
      <p:sp>
        <p:nvSpPr>
          <p:cNvPr id="9" name="下箭头 8"/>
          <p:cNvSpPr/>
          <p:nvPr/>
        </p:nvSpPr>
        <p:spPr>
          <a:xfrm rot="14520000">
            <a:off x="2100580" y="-287655"/>
            <a:ext cx="403860" cy="3600450"/>
          </a:xfrm>
          <a:prstGeom prst="down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a:spLocks noChangeArrowheads="1"/>
          </p:cNvSpPr>
          <p:nvPr/>
        </p:nvSpPr>
        <p:spPr bwMode="auto">
          <a:xfrm>
            <a:off x="6567805" y="3094990"/>
            <a:ext cx="1477010" cy="1363345"/>
          </a:xfrm>
          <a:prstGeom prst="ellipse">
            <a:avLst/>
          </a:prstGeom>
          <a:solidFill>
            <a:schemeClr val="tx2"/>
          </a:solidFill>
          <a:ln>
            <a:noFill/>
          </a:ln>
          <a:effectLst/>
        </p:spPr>
        <p:txBody>
          <a:bodyPr lIns="96171" tIns="48084" rIns="96171" bIns="48084" anchor="ctr"/>
          <a:lstStyle/>
          <a:p>
            <a:pPr>
              <a:lnSpc>
                <a:spcPct val="120000"/>
              </a:lnSpc>
              <a:defRPr/>
            </a:pPr>
            <a:r>
              <a:rPr lang="en-US" altLang="zh-CN" sz="2400" kern="0" dirty="0">
                <a:solidFill>
                  <a:schemeClr val="bg1"/>
                </a:solidFill>
                <a:latin typeface="微软雅黑" panose="020B0503020204020204" pitchFamily="34" charset="-122"/>
                <a:ea typeface="微软雅黑" panose="020B0503020204020204" pitchFamily="34" charset="-122"/>
              </a:rPr>
              <a:t> </a:t>
            </a:r>
            <a:r>
              <a:rPr lang="zh-CN" altLang="en-US" sz="2400" kern="0" dirty="0">
                <a:solidFill>
                  <a:schemeClr val="bg1"/>
                </a:solidFill>
                <a:latin typeface="微软雅黑" panose="020B0503020204020204" pitchFamily="34" charset="-122"/>
                <a:ea typeface="微软雅黑" panose="020B0503020204020204" pitchFamily="34" charset="-122"/>
              </a:rPr>
              <a:t>思维</a:t>
            </a:r>
            <a:endParaRPr lang="zh-CN" altLang="en-US" sz="2400" kern="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8" grpId="0" animBg="1"/>
      <p:bldP spid="19" grpId="0" animBg="1"/>
      <p:bldP spid="9" grpId="0" animBg="1"/>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197110" y="2680762"/>
            <a:ext cx="6749780" cy="675640"/>
          </a:xfrm>
          <a:prstGeom prst="rect">
            <a:avLst/>
          </a:prstGeom>
        </p:spPr>
        <p:txBody>
          <a:bodyPr wrap="square" lIns="121960" tIns="60980" rIns="121960" bIns="60980">
            <a:spAutoFit/>
          </a:bodyPr>
          <a:lstStyle/>
          <a:p>
            <a:pPr algn="ctr">
              <a:defRPr/>
            </a:pPr>
            <a:r>
              <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rPr>
              <a:t>推理与事实</a:t>
            </a:r>
            <a:endPar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endParaRPr>
          </a:p>
        </p:txBody>
      </p:sp>
      <p:sp>
        <p:nvSpPr>
          <p:cNvPr id="35" name="KSO_Shape"/>
          <p:cNvSpPr/>
          <p:nvPr/>
        </p:nvSpPr>
        <p:spPr bwMode="auto">
          <a:xfrm>
            <a:off x="3671888" y="1671638"/>
            <a:ext cx="1800225" cy="1800225"/>
          </a:xfrm>
          <a:custGeom>
            <a:avLst/>
            <a:gdLst>
              <a:gd name="T0" fmla="*/ 214374 w 3896"/>
              <a:gd name="T1" fmla="*/ 276344 h 3896"/>
              <a:gd name="T2" fmla="*/ 214374 w 3896"/>
              <a:gd name="T3" fmla="*/ 1524515 h 3896"/>
              <a:gd name="T4" fmla="*/ 270740 w 3896"/>
              <a:gd name="T5" fmla="*/ 1580431 h 3896"/>
              <a:gd name="T6" fmla="*/ 1528803 w 3896"/>
              <a:gd name="T7" fmla="*/ 1580431 h 3896"/>
              <a:gd name="T8" fmla="*/ 1585169 w 3896"/>
              <a:gd name="T9" fmla="*/ 1524515 h 3896"/>
              <a:gd name="T10" fmla="*/ 1585169 w 3896"/>
              <a:gd name="T11" fmla="*/ 276344 h 3896"/>
              <a:gd name="T12" fmla="*/ 1528803 w 3896"/>
              <a:gd name="T13" fmla="*/ 219966 h 3896"/>
              <a:gd name="T14" fmla="*/ 270740 w 3896"/>
              <a:gd name="T15" fmla="*/ 219966 h 3896"/>
              <a:gd name="T16" fmla="*/ 214374 w 3896"/>
              <a:gd name="T17" fmla="*/ 276344 h 3896"/>
              <a:gd name="T18" fmla="*/ 1743639 w 3896"/>
              <a:gd name="T19" fmla="*/ 0 h 3896"/>
              <a:gd name="T20" fmla="*/ 1405907 w 3896"/>
              <a:gd name="T21" fmla="*/ 0 h 3896"/>
              <a:gd name="T22" fmla="*/ 1350004 w 3896"/>
              <a:gd name="T23" fmla="*/ 56378 h 3896"/>
              <a:gd name="T24" fmla="*/ 1405907 w 3896"/>
              <a:gd name="T25" fmla="*/ 107210 h 3896"/>
              <a:gd name="T26" fmla="*/ 1692356 w 3896"/>
              <a:gd name="T27" fmla="*/ 107210 h 3896"/>
              <a:gd name="T28" fmla="*/ 1692356 w 3896"/>
              <a:gd name="T29" fmla="*/ 393721 h 3896"/>
              <a:gd name="T30" fmla="*/ 1743639 w 3896"/>
              <a:gd name="T31" fmla="*/ 450099 h 3896"/>
              <a:gd name="T32" fmla="*/ 1800005 w 3896"/>
              <a:gd name="T33" fmla="*/ 393721 h 3896"/>
              <a:gd name="T34" fmla="*/ 1800005 w 3896"/>
              <a:gd name="T35" fmla="*/ 56378 h 3896"/>
              <a:gd name="T36" fmla="*/ 1743639 w 3896"/>
              <a:gd name="T37" fmla="*/ 0 h 3896"/>
              <a:gd name="T38" fmla="*/ 1743639 w 3896"/>
              <a:gd name="T39" fmla="*/ 1350298 h 3896"/>
              <a:gd name="T40" fmla="*/ 1692356 w 3896"/>
              <a:gd name="T41" fmla="*/ 1406676 h 3896"/>
              <a:gd name="T42" fmla="*/ 1692356 w 3896"/>
              <a:gd name="T43" fmla="*/ 1693187 h 3896"/>
              <a:gd name="T44" fmla="*/ 1405907 w 3896"/>
              <a:gd name="T45" fmla="*/ 1693187 h 3896"/>
              <a:gd name="T46" fmla="*/ 1350004 w 3896"/>
              <a:gd name="T47" fmla="*/ 1744019 h 3896"/>
              <a:gd name="T48" fmla="*/ 1405907 w 3896"/>
              <a:gd name="T49" fmla="*/ 1800397 h 3896"/>
              <a:gd name="T50" fmla="*/ 1743639 w 3896"/>
              <a:gd name="T51" fmla="*/ 1800397 h 3896"/>
              <a:gd name="T52" fmla="*/ 1800005 w 3896"/>
              <a:gd name="T53" fmla="*/ 1744019 h 3896"/>
              <a:gd name="T54" fmla="*/ 1800005 w 3896"/>
              <a:gd name="T55" fmla="*/ 1406676 h 3896"/>
              <a:gd name="T56" fmla="*/ 1743639 w 3896"/>
              <a:gd name="T57" fmla="*/ 1350298 h 3896"/>
              <a:gd name="T58" fmla="*/ 55904 w 3896"/>
              <a:gd name="T59" fmla="*/ 450099 h 3896"/>
              <a:gd name="T60" fmla="*/ 107187 w 3896"/>
              <a:gd name="T61" fmla="*/ 393721 h 3896"/>
              <a:gd name="T62" fmla="*/ 107187 w 3896"/>
              <a:gd name="T63" fmla="*/ 107210 h 3896"/>
              <a:gd name="T64" fmla="*/ 393636 w 3896"/>
              <a:gd name="T65" fmla="*/ 107210 h 3896"/>
              <a:gd name="T66" fmla="*/ 450001 w 3896"/>
              <a:gd name="T67" fmla="*/ 56378 h 3896"/>
              <a:gd name="T68" fmla="*/ 393636 w 3896"/>
              <a:gd name="T69" fmla="*/ 0 h 3896"/>
              <a:gd name="T70" fmla="*/ 55904 w 3896"/>
              <a:gd name="T71" fmla="*/ 0 h 3896"/>
              <a:gd name="T72" fmla="*/ 0 w 3896"/>
              <a:gd name="T73" fmla="*/ 56378 h 3896"/>
              <a:gd name="T74" fmla="*/ 0 w 3896"/>
              <a:gd name="T75" fmla="*/ 393721 h 3896"/>
              <a:gd name="T76" fmla="*/ 55904 w 3896"/>
              <a:gd name="T77" fmla="*/ 450099 h 3896"/>
              <a:gd name="T78" fmla="*/ 393636 w 3896"/>
              <a:gd name="T79" fmla="*/ 1693187 h 3896"/>
              <a:gd name="T80" fmla="*/ 107187 w 3896"/>
              <a:gd name="T81" fmla="*/ 1693187 h 3896"/>
              <a:gd name="T82" fmla="*/ 107187 w 3896"/>
              <a:gd name="T83" fmla="*/ 1406676 h 3896"/>
              <a:gd name="T84" fmla="*/ 55904 w 3896"/>
              <a:gd name="T85" fmla="*/ 1350298 h 3896"/>
              <a:gd name="T86" fmla="*/ 0 w 3896"/>
              <a:gd name="T87" fmla="*/ 1406676 h 3896"/>
              <a:gd name="T88" fmla="*/ 0 w 3896"/>
              <a:gd name="T89" fmla="*/ 1744019 h 3896"/>
              <a:gd name="T90" fmla="*/ 55904 w 3896"/>
              <a:gd name="T91" fmla="*/ 1800397 h 3896"/>
              <a:gd name="T92" fmla="*/ 393636 w 3896"/>
              <a:gd name="T93" fmla="*/ 1800397 h 3896"/>
              <a:gd name="T94" fmla="*/ 450001 w 3896"/>
              <a:gd name="T95" fmla="*/ 1744019 h 3896"/>
              <a:gd name="T96" fmla="*/ 393636 w 3896"/>
              <a:gd name="T97" fmla="*/ 1693187 h 3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96" h="3896">
                <a:moveTo>
                  <a:pt x="464" y="598"/>
                </a:moveTo>
                <a:cubicBezTo>
                  <a:pt x="464" y="3299"/>
                  <a:pt x="464" y="3299"/>
                  <a:pt x="464" y="3299"/>
                </a:cubicBezTo>
                <a:cubicBezTo>
                  <a:pt x="464" y="3366"/>
                  <a:pt x="519" y="3420"/>
                  <a:pt x="586" y="3420"/>
                </a:cubicBezTo>
                <a:cubicBezTo>
                  <a:pt x="3309" y="3420"/>
                  <a:pt x="3309" y="3420"/>
                  <a:pt x="3309" y="3420"/>
                </a:cubicBezTo>
                <a:cubicBezTo>
                  <a:pt x="3377" y="3420"/>
                  <a:pt x="3431" y="3366"/>
                  <a:pt x="3431" y="3299"/>
                </a:cubicBezTo>
                <a:cubicBezTo>
                  <a:pt x="3431" y="598"/>
                  <a:pt x="3431" y="598"/>
                  <a:pt x="3431" y="598"/>
                </a:cubicBezTo>
                <a:cubicBezTo>
                  <a:pt x="3431" y="530"/>
                  <a:pt x="3377" y="476"/>
                  <a:pt x="3309" y="476"/>
                </a:cubicBezTo>
                <a:cubicBezTo>
                  <a:pt x="586" y="476"/>
                  <a:pt x="586" y="476"/>
                  <a:pt x="586" y="476"/>
                </a:cubicBezTo>
                <a:cubicBezTo>
                  <a:pt x="519" y="476"/>
                  <a:pt x="464" y="530"/>
                  <a:pt x="464" y="598"/>
                </a:cubicBezTo>
                <a:close/>
                <a:moveTo>
                  <a:pt x="3774" y="0"/>
                </a:moveTo>
                <a:cubicBezTo>
                  <a:pt x="3043" y="0"/>
                  <a:pt x="3043" y="0"/>
                  <a:pt x="3043" y="0"/>
                </a:cubicBezTo>
                <a:cubicBezTo>
                  <a:pt x="2976" y="0"/>
                  <a:pt x="2922" y="54"/>
                  <a:pt x="2922" y="122"/>
                </a:cubicBezTo>
                <a:cubicBezTo>
                  <a:pt x="2922" y="189"/>
                  <a:pt x="2976" y="232"/>
                  <a:pt x="3043" y="232"/>
                </a:cubicBezTo>
                <a:cubicBezTo>
                  <a:pt x="3663" y="232"/>
                  <a:pt x="3663" y="232"/>
                  <a:pt x="3663" y="232"/>
                </a:cubicBezTo>
                <a:cubicBezTo>
                  <a:pt x="3663" y="852"/>
                  <a:pt x="3663" y="852"/>
                  <a:pt x="3663" y="852"/>
                </a:cubicBezTo>
                <a:cubicBezTo>
                  <a:pt x="3663" y="919"/>
                  <a:pt x="3707" y="974"/>
                  <a:pt x="3774" y="974"/>
                </a:cubicBezTo>
                <a:cubicBezTo>
                  <a:pt x="3841" y="974"/>
                  <a:pt x="3896" y="919"/>
                  <a:pt x="3896" y="852"/>
                </a:cubicBezTo>
                <a:cubicBezTo>
                  <a:pt x="3896" y="122"/>
                  <a:pt x="3896" y="122"/>
                  <a:pt x="3896" y="122"/>
                </a:cubicBezTo>
                <a:cubicBezTo>
                  <a:pt x="3896" y="54"/>
                  <a:pt x="3841" y="0"/>
                  <a:pt x="3774" y="0"/>
                </a:cubicBezTo>
                <a:close/>
                <a:moveTo>
                  <a:pt x="3774" y="2922"/>
                </a:moveTo>
                <a:cubicBezTo>
                  <a:pt x="3707" y="2922"/>
                  <a:pt x="3663" y="2977"/>
                  <a:pt x="3663" y="3044"/>
                </a:cubicBezTo>
                <a:cubicBezTo>
                  <a:pt x="3663" y="3664"/>
                  <a:pt x="3663" y="3664"/>
                  <a:pt x="3663" y="3664"/>
                </a:cubicBezTo>
                <a:cubicBezTo>
                  <a:pt x="3043" y="3664"/>
                  <a:pt x="3043" y="3664"/>
                  <a:pt x="3043" y="3664"/>
                </a:cubicBezTo>
                <a:cubicBezTo>
                  <a:pt x="2976" y="3664"/>
                  <a:pt x="2922" y="3707"/>
                  <a:pt x="2922" y="3774"/>
                </a:cubicBezTo>
                <a:cubicBezTo>
                  <a:pt x="2922" y="3841"/>
                  <a:pt x="2976" y="3896"/>
                  <a:pt x="3043" y="3896"/>
                </a:cubicBezTo>
                <a:cubicBezTo>
                  <a:pt x="3774" y="3896"/>
                  <a:pt x="3774" y="3896"/>
                  <a:pt x="3774" y="3896"/>
                </a:cubicBezTo>
                <a:cubicBezTo>
                  <a:pt x="3841" y="3896"/>
                  <a:pt x="3896" y="3841"/>
                  <a:pt x="3896" y="3774"/>
                </a:cubicBezTo>
                <a:cubicBezTo>
                  <a:pt x="3896" y="3044"/>
                  <a:pt x="3896" y="3044"/>
                  <a:pt x="3896" y="3044"/>
                </a:cubicBezTo>
                <a:cubicBezTo>
                  <a:pt x="3896" y="2977"/>
                  <a:pt x="3841" y="2922"/>
                  <a:pt x="3774" y="2922"/>
                </a:cubicBezTo>
                <a:close/>
                <a:moveTo>
                  <a:pt x="121" y="974"/>
                </a:moveTo>
                <a:cubicBezTo>
                  <a:pt x="188" y="974"/>
                  <a:pt x="232" y="919"/>
                  <a:pt x="232" y="852"/>
                </a:cubicBezTo>
                <a:cubicBezTo>
                  <a:pt x="232" y="232"/>
                  <a:pt x="232" y="232"/>
                  <a:pt x="232" y="232"/>
                </a:cubicBezTo>
                <a:cubicBezTo>
                  <a:pt x="852" y="232"/>
                  <a:pt x="852" y="232"/>
                  <a:pt x="852" y="232"/>
                </a:cubicBezTo>
                <a:cubicBezTo>
                  <a:pt x="919" y="232"/>
                  <a:pt x="974" y="189"/>
                  <a:pt x="974" y="122"/>
                </a:cubicBezTo>
                <a:cubicBezTo>
                  <a:pt x="974" y="54"/>
                  <a:pt x="919" y="0"/>
                  <a:pt x="852" y="0"/>
                </a:cubicBezTo>
                <a:cubicBezTo>
                  <a:pt x="121" y="0"/>
                  <a:pt x="121" y="0"/>
                  <a:pt x="121" y="0"/>
                </a:cubicBezTo>
                <a:cubicBezTo>
                  <a:pt x="54" y="0"/>
                  <a:pt x="0" y="54"/>
                  <a:pt x="0" y="122"/>
                </a:cubicBezTo>
                <a:cubicBezTo>
                  <a:pt x="0" y="852"/>
                  <a:pt x="0" y="852"/>
                  <a:pt x="0" y="852"/>
                </a:cubicBezTo>
                <a:cubicBezTo>
                  <a:pt x="0" y="919"/>
                  <a:pt x="54" y="974"/>
                  <a:pt x="121" y="974"/>
                </a:cubicBezTo>
                <a:close/>
                <a:moveTo>
                  <a:pt x="852" y="3664"/>
                </a:moveTo>
                <a:cubicBezTo>
                  <a:pt x="232" y="3664"/>
                  <a:pt x="232" y="3664"/>
                  <a:pt x="232" y="3664"/>
                </a:cubicBezTo>
                <a:cubicBezTo>
                  <a:pt x="232" y="3044"/>
                  <a:pt x="232" y="3044"/>
                  <a:pt x="232" y="3044"/>
                </a:cubicBezTo>
                <a:cubicBezTo>
                  <a:pt x="232" y="2977"/>
                  <a:pt x="188" y="2922"/>
                  <a:pt x="121" y="2922"/>
                </a:cubicBezTo>
                <a:cubicBezTo>
                  <a:pt x="54" y="2922"/>
                  <a:pt x="0" y="2977"/>
                  <a:pt x="0" y="3044"/>
                </a:cubicBezTo>
                <a:cubicBezTo>
                  <a:pt x="0" y="3774"/>
                  <a:pt x="0" y="3774"/>
                  <a:pt x="0" y="3774"/>
                </a:cubicBezTo>
                <a:cubicBezTo>
                  <a:pt x="0" y="3841"/>
                  <a:pt x="54" y="3896"/>
                  <a:pt x="121" y="3896"/>
                </a:cubicBezTo>
                <a:cubicBezTo>
                  <a:pt x="852" y="3896"/>
                  <a:pt x="852" y="3896"/>
                  <a:pt x="852" y="3896"/>
                </a:cubicBezTo>
                <a:cubicBezTo>
                  <a:pt x="919" y="3896"/>
                  <a:pt x="974" y="3841"/>
                  <a:pt x="974" y="3774"/>
                </a:cubicBezTo>
                <a:cubicBezTo>
                  <a:pt x="974" y="3707"/>
                  <a:pt x="919" y="3664"/>
                  <a:pt x="852" y="3664"/>
                </a:cubicBezTo>
                <a:close/>
              </a:path>
            </a:pathLst>
          </a:custGeom>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9pPr>
          </a:lstStyle>
          <a:p>
            <a:endParaRPr lang="zh-CN" altLang="en-US"/>
          </a:p>
        </p:txBody>
      </p:sp>
      <p:grpSp>
        <p:nvGrpSpPr>
          <p:cNvPr id="2" name="组合 35"/>
          <p:cNvGrpSpPr/>
          <p:nvPr/>
        </p:nvGrpSpPr>
        <p:grpSpPr>
          <a:xfrm>
            <a:off x="4052791" y="1531357"/>
            <a:ext cx="1038418" cy="1038418"/>
            <a:chOff x="1591689" y="850704"/>
            <a:chExt cx="1685620" cy="1685620"/>
          </a:xfrm>
        </p:grpSpPr>
        <p:sp>
          <p:nvSpPr>
            <p:cNvPr id="37" name="KSO_Shape"/>
            <p:cNvSpPr/>
            <p:nvPr/>
          </p:nvSpPr>
          <p:spPr>
            <a:xfrm>
              <a:off x="1591689" y="850704"/>
              <a:ext cx="1685620" cy="1685620"/>
            </a:xfrm>
            <a:prstGeom prst="round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sp>
          <p:nvSpPr>
            <p:cNvPr id="38" name="KSO_Shape"/>
            <p:cNvSpPr/>
            <p:nvPr/>
          </p:nvSpPr>
          <p:spPr>
            <a:xfrm>
              <a:off x="1591689" y="850704"/>
              <a:ext cx="1685620" cy="1685620"/>
            </a:xfrm>
            <a:prstGeom prst="roundRect">
              <a:avLst/>
            </a:prstGeom>
            <a:solidFill>
              <a:schemeClr val="tx2">
                <a:alpha val="7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latin typeface="Arial" panose="020B0604020202090204" pitchFamily="34" charset="0"/>
                  <a:cs typeface="Arial" panose="020B0604020202090204" pitchFamily="34" charset="0"/>
                </a:rPr>
                <a:t>4</a:t>
              </a:r>
              <a:endParaRPr lang="en-US" altLang="zh-CN" sz="6000" dirty="0">
                <a:latin typeface="Arial" panose="020B0604020202090204" pitchFamily="34" charset="0"/>
                <a:cs typeface="Arial" panose="020B060402020209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推理与事实</a:t>
            </a:r>
            <a:endParaRPr lang="zh-CN" altLang="en-US" sz="2000" dirty="0">
              <a:solidFill>
                <a:schemeClr val="tx1">
                  <a:lumMod val="65000"/>
                  <a:lumOff val="35000"/>
                </a:schemeClr>
              </a:solidFill>
            </a:endParaRPr>
          </a:p>
        </p:txBody>
      </p:sp>
      <p:sp>
        <p:nvSpPr>
          <p:cNvPr id="15" name="椭圆 14"/>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04</a:t>
            </a:r>
            <a:endParaRPr lang="zh-CN" altLang="en-US" sz="1800" b="1" dirty="0">
              <a:solidFill>
                <a:schemeClr val="bg2"/>
              </a:solidFill>
              <a:latin typeface="+mn-ea"/>
              <a:cs typeface="Arial Unicode MS" panose="020B0604020202020204" pitchFamily="34" charset="-122"/>
            </a:endParaRPr>
          </a:p>
        </p:txBody>
      </p:sp>
      <p:sp>
        <p:nvSpPr>
          <p:cNvPr id="16" name="矩形 15"/>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7" name="同心圆 16"/>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10" name="圆角矩形 9"/>
          <p:cNvSpPr/>
          <p:nvPr/>
        </p:nvSpPr>
        <p:spPr>
          <a:xfrm>
            <a:off x="377190" y="571500"/>
            <a:ext cx="8625205" cy="767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00000"/>
              </a:lnSpc>
            </a:pPr>
            <a:r>
              <a:rPr lang="en-US" altLang="zh-CN" sz="1600">
                <a:solidFill>
                  <a:schemeClr val="tx1"/>
                </a:solidFill>
              </a:rPr>
              <a:t>      </a:t>
            </a:r>
            <a:r>
              <a:rPr lang="en-US" altLang="zh-CN" sz="1600">
                <a:solidFill>
                  <a:schemeClr val="tx1"/>
                </a:solidFill>
                <a:ea typeface="+mn-lt"/>
                <a:cs typeface="+mn-lt"/>
              </a:rPr>
              <a:t> </a:t>
            </a:r>
            <a:r>
              <a:rPr lang="zh-CN" altLang="en-US" sz="1600" dirty="0">
                <a:solidFill>
                  <a:schemeClr val="tx1"/>
                </a:solidFill>
                <a:ea typeface="+mn-lt"/>
                <a:cs typeface="+mn-lt"/>
                <a:sym typeface="+mn-ea"/>
              </a:rPr>
              <a:t>在科学推理中，如果一个假说被提出和接受，那么这个假说就要在与其他概念结构的相互联系中得到发展，直到它获得一种能够引导某种实验的形式，而这个实验对于这个假说具有一定的检验性。</a:t>
            </a:r>
            <a:endParaRPr lang="zh-CN" altLang="en-US" sz="1600" dirty="0">
              <a:solidFill>
                <a:schemeClr val="tx1"/>
              </a:solidFill>
              <a:ea typeface="+mn-lt"/>
              <a:cs typeface="+mn-lt"/>
              <a:sym typeface="+mn-ea"/>
            </a:endParaRPr>
          </a:p>
        </p:txBody>
      </p:sp>
      <p:pic>
        <p:nvPicPr>
          <p:cNvPr id="5" name="图片 4" descr="23051596864141_.pic"/>
          <p:cNvPicPr>
            <a:picLocks noChangeAspect="1"/>
          </p:cNvPicPr>
          <p:nvPr/>
        </p:nvPicPr>
        <p:blipFill>
          <a:blip r:embed="rId1"/>
          <a:stretch>
            <a:fillRect/>
          </a:stretch>
        </p:blipFill>
        <p:spPr>
          <a:xfrm>
            <a:off x="2353945" y="1867535"/>
            <a:ext cx="1255395" cy="1102995"/>
          </a:xfrm>
          <a:prstGeom prst="rect">
            <a:avLst/>
          </a:prstGeom>
        </p:spPr>
      </p:pic>
      <p:pic>
        <p:nvPicPr>
          <p:cNvPr id="7" name="图片 6" descr="23071596864217_.pic"/>
          <p:cNvPicPr>
            <a:picLocks noChangeAspect="1"/>
          </p:cNvPicPr>
          <p:nvPr/>
        </p:nvPicPr>
        <p:blipFill>
          <a:blip r:embed="rId2"/>
          <a:stretch>
            <a:fillRect/>
          </a:stretch>
        </p:blipFill>
        <p:spPr>
          <a:xfrm>
            <a:off x="7371080" y="1867535"/>
            <a:ext cx="1256030" cy="1121410"/>
          </a:xfrm>
          <a:prstGeom prst="rect">
            <a:avLst/>
          </a:prstGeom>
        </p:spPr>
      </p:pic>
      <p:pic>
        <p:nvPicPr>
          <p:cNvPr id="11" name="图片 10"/>
          <p:cNvPicPr>
            <a:picLocks noChangeAspect="1"/>
          </p:cNvPicPr>
          <p:nvPr>
            <p:custDataLst>
              <p:tags r:id="rId3"/>
            </p:custDataLst>
          </p:nvPr>
        </p:nvPicPr>
        <p:blipFill>
          <a:blip r:embed="rId4"/>
          <a:srcRect l="32468" r="32699"/>
          <a:stretch>
            <a:fillRect/>
          </a:stretch>
        </p:blipFill>
        <p:spPr>
          <a:xfrm>
            <a:off x="4592320" y="1867535"/>
            <a:ext cx="1343025" cy="1102995"/>
          </a:xfrm>
          <a:prstGeom prst="rect">
            <a:avLst/>
          </a:prstGeom>
        </p:spPr>
      </p:pic>
      <p:cxnSp>
        <p:nvCxnSpPr>
          <p:cNvPr id="8" name="直接箭头连接符 7"/>
          <p:cNvCxnSpPr/>
          <p:nvPr/>
        </p:nvCxnSpPr>
        <p:spPr>
          <a:xfrm>
            <a:off x="3051810" y="2952115"/>
            <a:ext cx="3810" cy="7543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11" idx="2"/>
          </p:cNvCxnSpPr>
          <p:nvPr/>
        </p:nvCxnSpPr>
        <p:spPr>
          <a:xfrm flipH="1">
            <a:off x="3060065" y="2898775"/>
            <a:ext cx="2204085" cy="68262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a:stCxn id="7" idx="2"/>
          </p:cNvCxnSpPr>
          <p:nvPr/>
        </p:nvCxnSpPr>
        <p:spPr>
          <a:xfrm flipH="1">
            <a:off x="3274060" y="2917190"/>
            <a:ext cx="4725035" cy="6642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7999095" y="2898775"/>
            <a:ext cx="3810" cy="754380"/>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11" idx="2"/>
          </p:cNvCxnSpPr>
          <p:nvPr/>
        </p:nvCxnSpPr>
        <p:spPr>
          <a:xfrm>
            <a:off x="5264150" y="2898775"/>
            <a:ext cx="2618740" cy="61023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3058160" y="3004820"/>
            <a:ext cx="4608195" cy="64833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0" name="圆角矩形 19"/>
          <p:cNvSpPr/>
          <p:nvPr/>
        </p:nvSpPr>
        <p:spPr>
          <a:xfrm>
            <a:off x="377190" y="1400175"/>
            <a:ext cx="129603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做出假设</a:t>
            </a:r>
            <a:endParaRPr lang="zh-CN" altLang="en-US" sz="1800">
              <a:solidFill>
                <a:schemeClr val="tx1"/>
              </a:solidFill>
            </a:endParaRPr>
          </a:p>
        </p:txBody>
      </p:sp>
      <p:sp>
        <p:nvSpPr>
          <p:cNvPr id="21" name="圆角矩形 20"/>
          <p:cNvSpPr/>
          <p:nvPr/>
        </p:nvSpPr>
        <p:spPr>
          <a:xfrm>
            <a:off x="377190" y="2397760"/>
            <a:ext cx="129603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实验设计</a:t>
            </a:r>
            <a:endParaRPr lang="zh-CN" altLang="en-US" sz="1800">
              <a:solidFill>
                <a:schemeClr val="tx1"/>
              </a:solidFill>
            </a:endParaRPr>
          </a:p>
        </p:txBody>
      </p:sp>
      <p:sp>
        <p:nvSpPr>
          <p:cNvPr id="22" name="圆角矩形 21"/>
          <p:cNvSpPr/>
          <p:nvPr/>
        </p:nvSpPr>
        <p:spPr>
          <a:xfrm>
            <a:off x="377190" y="3724910"/>
            <a:ext cx="129603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搜集证据</a:t>
            </a:r>
            <a:endParaRPr lang="zh-CN" altLang="en-US" sz="1800">
              <a:solidFill>
                <a:schemeClr val="tx1"/>
              </a:solidFill>
            </a:endParaRPr>
          </a:p>
        </p:txBody>
      </p:sp>
      <p:sp>
        <p:nvSpPr>
          <p:cNvPr id="23" name="圆角矩形 22"/>
          <p:cNvSpPr/>
          <p:nvPr/>
        </p:nvSpPr>
        <p:spPr>
          <a:xfrm>
            <a:off x="377190" y="4679950"/>
            <a:ext cx="129603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推理结果</a:t>
            </a:r>
            <a:endParaRPr lang="zh-CN" altLang="en-US" sz="1800">
              <a:solidFill>
                <a:schemeClr val="tx1"/>
              </a:solidFill>
            </a:endParaRPr>
          </a:p>
        </p:txBody>
      </p:sp>
      <p:sp>
        <p:nvSpPr>
          <p:cNvPr id="24" name="圆角矩形 23"/>
          <p:cNvSpPr/>
          <p:nvPr/>
        </p:nvSpPr>
        <p:spPr>
          <a:xfrm>
            <a:off x="2025650" y="3724910"/>
            <a:ext cx="205930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发声时有振动现象</a:t>
            </a:r>
            <a:endParaRPr lang="zh-CN" altLang="en-US" sz="1800">
              <a:solidFill>
                <a:schemeClr val="tx1"/>
              </a:solidFill>
            </a:endParaRPr>
          </a:p>
        </p:txBody>
      </p:sp>
      <p:sp>
        <p:nvSpPr>
          <p:cNvPr id="25" name="圆角矩形 24"/>
          <p:cNvSpPr/>
          <p:nvPr/>
        </p:nvSpPr>
        <p:spPr>
          <a:xfrm>
            <a:off x="6971665" y="3724910"/>
            <a:ext cx="205930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发声时无振动现象</a:t>
            </a:r>
            <a:endParaRPr lang="zh-CN" altLang="en-US" sz="1800">
              <a:solidFill>
                <a:schemeClr val="tx1"/>
              </a:solidFill>
            </a:endParaRPr>
          </a:p>
        </p:txBody>
      </p:sp>
      <p:sp>
        <p:nvSpPr>
          <p:cNvPr id="26" name="圆角矩形 25"/>
          <p:cNvSpPr/>
          <p:nvPr/>
        </p:nvSpPr>
        <p:spPr>
          <a:xfrm>
            <a:off x="2837815" y="1400175"/>
            <a:ext cx="507682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声音的产生与振动有关</a:t>
            </a:r>
            <a:endParaRPr lang="zh-CN" altLang="en-US" sz="1800">
              <a:solidFill>
                <a:schemeClr val="tx1"/>
              </a:solidFill>
            </a:endParaRPr>
          </a:p>
        </p:txBody>
      </p:sp>
      <p:sp>
        <p:nvSpPr>
          <p:cNvPr id="27" name="圆角矩形 26"/>
          <p:cNvSpPr/>
          <p:nvPr/>
        </p:nvSpPr>
        <p:spPr>
          <a:xfrm>
            <a:off x="2335530" y="4679950"/>
            <a:ext cx="1467485"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假设被证实</a:t>
            </a:r>
            <a:endParaRPr lang="zh-CN" altLang="en-US" sz="1800">
              <a:solidFill>
                <a:schemeClr val="tx1"/>
              </a:solidFill>
            </a:endParaRPr>
          </a:p>
        </p:txBody>
      </p:sp>
      <p:sp>
        <p:nvSpPr>
          <p:cNvPr id="28" name="圆角矩形 27"/>
          <p:cNvSpPr/>
          <p:nvPr/>
        </p:nvSpPr>
        <p:spPr>
          <a:xfrm>
            <a:off x="7267575" y="4679950"/>
            <a:ext cx="1638300" cy="39560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假设不被证实</a:t>
            </a:r>
            <a:endParaRPr lang="zh-CN" altLang="en-US" sz="1800">
              <a:solidFill>
                <a:schemeClr val="tx1"/>
              </a:solidFill>
            </a:endParaRPr>
          </a:p>
        </p:txBody>
      </p:sp>
      <p:cxnSp>
        <p:nvCxnSpPr>
          <p:cNvPr id="29" name="直接箭头连接符 28"/>
          <p:cNvCxnSpPr>
            <a:stCxn id="24" idx="2"/>
            <a:endCxn id="27" idx="0"/>
          </p:cNvCxnSpPr>
          <p:nvPr/>
        </p:nvCxnSpPr>
        <p:spPr>
          <a:xfrm>
            <a:off x="3055620" y="4120515"/>
            <a:ext cx="13970" cy="5594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a:stCxn id="25" idx="2"/>
          </p:cNvCxnSpPr>
          <p:nvPr/>
        </p:nvCxnSpPr>
        <p:spPr>
          <a:xfrm flipH="1">
            <a:off x="7999095" y="4120515"/>
            <a:ext cx="2540" cy="55943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箭头连接符 30"/>
          <p:cNvCxnSpPr>
            <a:endCxn id="21" idx="0"/>
          </p:cNvCxnSpPr>
          <p:nvPr/>
        </p:nvCxnSpPr>
        <p:spPr>
          <a:xfrm>
            <a:off x="1023620" y="1795780"/>
            <a:ext cx="1905" cy="6019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endCxn id="22" idx="0"/>
          </p:cNvCxnSpPr>
          <p:nvPr/>
        </p:nvCxnSpPr>
        <p:spPr>
          <a:xfrm>
            <a:off x="1023620" y="2898775"/>
            <a:ext cx="1905" cy="8261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a:off x="1025525" y="4120515"/>
            <a:ext cx="13970" cy="5594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linds(horizontal)">
                                      <p:cBhvr>
                                        <p:cTn id="18" dur="500"/>
                                        <p:tgtEl>
                                          <p:spTgt spid="21"/>
                                        </p:tgtEl>
                                      </p:cBhvr>
                                    </p:animEffect>
                                  </p:childTnLst>
                                </p:cTn>
                              </p:par>
                              <p:par>
                                <p:cTn id="19" presetID="3" presetClass="entr" presetSubtype="1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horizontal)">
                                      <p:cBhvr>
                                        <p:cTn id="35" dur="500"/>
                                        <p:tgtEl>
                                          <p:spTgt spid="22"/>
                                        </p:tgtEl>
                                      </p:cBhvr>
                                    </p:animEffect>
                                  </p:childTnLst>
                                </p:cTn>
                              </p:par>
                              <p:par>
                                <p:cTn id="36" presetID="3"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linds(horizontal)">
                                      <p:cBhvr>
                                        <p:cTn id="38" dur="500"/>
                                        <p:tgtEl>
                                          <p:spTgt spid="8"/>
                                        </p:tgtEl>
                                      </p:cBhvr>
                                    </p:animEffect>
                                  </p:childTnLst>
                                </p:cTn>
                              </p:par>
                              <p:par>
                                <p:cTn id="39" presetID="3" presetClass="entr" presetSubtype="1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par>
                                <p:cTn id="42" presetID="3" presetClass="entr" presetSubtype="1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500"/>
                                        <p:tgtEl>
                                          <p:spTgt spid="12"/>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linds(horizontal)">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linds(horizontal)">
                                      <p:cBhvr>
                                        <p:cTn id="52" dur="500"/>
                                        <p:tgtEl>
                                          <p:spTgt spid="34"/>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par>
                                <p:cTn id="56" presetID="3" presetClass="entr" presetSubtype="10" fill="hold" nodeType="with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linds(horizontal)">
                                      <p:cBhvr>
                                        <p:cTn id="58" dur="500"/>
                                        <p:tgtEl>
                                          <p:spTgt spid="29"/>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linds(horizontal)">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linds(horizontal)">
                                      <p:cBhvr>
                                        <p:cTn id="66" dur="500"/>
                                        <p:tgtEl>
                                          <p:spTgt spid="19"/>
                                        </p:tgtEl>
                                      </p:cBhvr>
                                    </p:animEffect>
                                  </p:childTnLst>
                                </p:cTn>
                              </p:par>
                              <p:par>
                                <p:cTn id="67" presetID="3" presetClass="entr" presetSubtype="1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linds(horizontal)">
                                      <p:cBhvr>
                                        <p:cTn id="69" dur="500"/>
                                        <p:tgtEl>
                                          <p:spTgt spid="18"/>
                                        </p:tgtEl>
                                      </p:cBhvr>
                                    </p:animEffect>
                                  </p:childTnLst>
                                </p:cTn>
                              </p:par>
                              <p:par>
                                <p:cTn id="70" presetID="3" presetClass="entr" presetSubtype="1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blinds(horizontal)">
                                      <p:cBhvr>
                                        <p:cTn id="72" dur="500"/>
                                        <p:tgtEl>
                                          <p:spTgt spid="13"/>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linds(horizontal)">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blinds(horizontal)">
                                      <p:cBhvr>
                                        <p:cTn id="80" dur="500"/>
                                        <p:tgtEl>
                                          <p:spTgt spid="30"/>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linds(horizontal)">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箭头3"/>
          <p:cNvSpPr/>
          <p:nvPr/>
        </p:nvSpPr>
        <p:spPr bwMode="gray">
          <a:xfrm flipV="1">
            <a:off x="1455267" y="2912717"/>
            <a:ext cx="1206386" cy="1406993"/>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2"/>
          </a:solidFill>
          <a:ln>
            <a:noFill/>
          </a:ln>
          <a:effectLst/>
        </p:spPr>
        <p:txBody>
          <a:bodyPr wrap="none" lIns="68543" tIns="34272" rIns="68543" bIns="34272"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defRPr/>
            </a:pPr>
            <a:endParaRPr lang="zh-CN" altLang="en-US" sz="1300">
              <a:solidFill>
                <a:sysClr val="windowText" lastClr="000000"/>
              </a:solidFill>
              <a:latin typeface="Calibri" panose="020F0702030404030204"/>
              <a:ea typeface="宋体" panose="02010600030101010101" pitchFamily="2" charset="-122"/>
            </a:endParaRPr>
          </a:p>
        </p:txBody>
      </p:sp>
      <p:sp>
        <p:nvSpPr>
          <p:cNvPr id="19" name="箭头2"/>
          <p:cNvSpPr/>
          <p:nvPr/>
        </p:nvSpPr>
        <p:spPr bwMode="gray">
          <a:xfrm rot="16200000">
            <a:off x="1773284" y="2394545"/>
            <a:ext cx="358296" cy="1433957"/>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2"/>
          </a:solidFill>
          <a:ln>
            <a:noFill/>
          </a:ln>
          <a:effectLst/>
        </p:spPr>
        <p:txBody>
          <a:bodyPr wrap="none" lIns="68543" tIns="34272" rIns="68543" bIns="34272"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defRPr/>
            </a:pPr>
            <a:endParaRPr lang="zh-CN" altLang="en-US" sz="1300">
              <a:solidFill>
                <a:sysClr val="windowText" lastClr="000000"/>
              </a:solidFill>
              <a:latin typeface="Calibri" panose="020F0702030404030204"/>
              <a:ea typeface="宋体" panose="02010600030101010101" pitchFamily="2" charset="-122"/>
            </a:endParaRPr>
          </a:p>
        </p:txBody>
      </p:sp>
      <p:sp>
        <p:nvSpPr>
          <p:cNvPr id="20" name="箭头1"/>
          <p:cNvSpPr/>
          <p:nvPr/>
        </p:nvSpPr>
        <p:spPr bwMode="gray">
          <a:xfrm>
            <a:off x="1447508" y="1829685"/>
            <a:ext cx="1206386" cy="1406993"/>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2"/>
          </a:solidFill>
          <a:ln>
            <a:noFill/>
          </a:ln>
          <a:effectLst/>
        </p:spPr>
        <p:txBody>
          <a:bodyPr wrap="none" lIns="68543" tIns="34272" rIns="68543" bIns="34272"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165">
              <a:defRPr/>
            </a:pPr>
            <a:endParaRPr lang="zh-CN" altLang="en-US" sz="1300">
              <a:solidFill>
                <a:sysClr val="windowText" lastClr="000000"/>
              </a:solidFill>
              <a:latin typeface="Calibri" panose="020F0702030404030204"/>
              <a:ea typeface="宋体" panose="02010600030101010101" pitchFamily="2" charset="-122"/>
            </a:endParaRPr>
          </a:p>
        </p:txBody>
      </p:sp>
      <p:sp>
        <p:nvSpPr>
          <p:cNvPr id="21" name="文本1"/>
          <p:cNvSpPr>
            <a:spLocks noChangeArrowheads="1"/>
          </p:cNvSpPr>
          <p:nvPr/>
        </p:nvSpPr>
        <p:spPr bwMode="gray">
          <a:xfrm>
            <a:off x="4756508" y="1490871"/>
            <a:ext cx="3369762" cy="938507"/>
          </a:xfrm>
          <a:prstGeom prst="roundRect">
            <a:avLst>
              <a:gd name="adj" fmla="val 11505"/>
            </a:avLst>
          </a:prstGeom>
          <a:solidFill>
            <a:schemeClr val="bg2"/>
          </a:solidFill>
          <a:ln w="25400" cap="flat" cmpd="sng" algn="ctr">
            <a:noFill/>
            <a:prstDash val="solid"/>
          </a:ln>
          <a:effectLst/>
        </p:spPr>
        <p:txBody>
          <a:bodyPr lIns="68543" tIns="34272" rIns="68543" bIns="342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sz="1600" dirty="0">
                <a:solidFill>
                  <a:schemeClr val="bg1"/>
                </a:solidFill>
                <a:latin typeface="微软雅黑" panose="020B0503020204020204" pitchFamily="34" charset="-122"/>
                <a:ea typeface="微软雅黑" panose="020B0503020204020204" pitchFamily="34" charset="-122"/>
              </a:rPr>
              <a:t>直接观察搜集证据以此做求同归纳，初次</a:t>
            </a:r>
            <a:r>
              <a:rPr lang="zh-CN" sz="1600" dirty="0">
                <a:solidFill>
                  <a:schemeClr val="bg1"/>
                </a:solidFill>
                <a:latin typeface="微软雅黑" panose="020B0503020204020204" pitchFamily="34" charset="-122"/>
                <a:ea typeface="微软雅黑" panose="020B0503020204020204" pitchFamily="34" charset="-122"/>
              </a:rPr>
              <a:t>证实</a:t>
            </a:r>
            <a:r>
              <a:rPr sz="1600" dirty="0">
                <a:solidFill>
                  <a:schemeClr val="bg1"/>
                </a:solidFill>
                <a:latin typeface="微软雅黑" panose="020B0503020204020204" pitchFamily="34" charset="-122"/>
                <a:ea typeface="微软雅黑" panose="020B0503020204020204" pitchFamily="34" charset="-122"/>
              </a:rPr>
              <a:t>假设</a:t>
            </a:r>
            <a:endParaRPr sz="1600" dirty="0">
              <a:solidFill>
                <a:schemeClr val="bg1"/>
              </a:solidFill>
              <a:latin typeface="微软雅黑" panose="020B0503020204020204" pitchFamily="34" charset="-122"/>
              <a:ea typeface="微软雅黑" panose="020B0503020204020204" pitchFamily="34" charset="-122"/>
            </a:endParaRPr>
          </a:p>
        </p:txBody>
      </p:sp>
      <p:sp>
        <p:nvSpPr>
          <p:cNvPr id="22" name="标题1"/>
          <p:cNvSpPr>
            <a:spLocks noChangeArrowheads="1"/>
          </p:cNvSpPr>
          <p:nvPr/>
        </p:nvSpPr>
        <p:spPr bwMode="gray">
          <a:xfrm>
            <a:off x="2737240" y="1490871"/>
            <a:ext cx="1993390" cy="938507"/>
          </a:xfrm>
          <a:prstGeom prst="roundRect">
            <a:avLst>
              <a:gd name="adj" fmla="val 11921"/>
            </a:avLst>
          </a:prstGeom>
          <a:solidFill>
            <a:schemeClr val="tx2"/>
          </a:solidFill>
          <a:ln w="25400" cap="flat" cmpd="sng" algn="ctr">
            <a:noFill/>
            <a:prstDash val="solid"/>
          </a:ln>
          <a:effectLst/>
          <a:scene3d>
            <a:camera prst="orthographicFront">
              <a:rot lat="0" lon="0" rev="0"/>
            </a:camera>
            <a:lightRig rig="contrasting" dir="t">
              <a:rot lat="0" lon="0" rev="7800000"/>
            </a:lightRig>
          </a:scene3d>
          <a:sp3d/>
        </p:spPr>
        <p:txBody>
          <a:bodyPr lIns="68543" tIns="34272" rIns="68543" bIns="342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fontAlgn="base">
              <a:lnSpc>
                <a:spcPct val="120000"/>
              </a:lnSpc>
              <a:spcBef>
                <a:spcPct val="0"/>
              </a:spcBef>
              <a:spcAft>
                <a:spcPct val="0"/>
              </a:spcAft>
              <a:defRPr/>
            </a:pPr>
            <a:r>
              <a:rPr lang="zh-CN" altLang="en-US" b="1" dirty="0">
                <a:solidFill>
                  <a:sysClr val="window" lastClr="FFFFFF">
                    <a:lumMod val="95000"/>
                  </a:sysClr>
                </a:solidFill>
                <a:latin typeface="微软雅黑" panose="020B0503020204020204" pitchFamily="34" charset="-122"/>
                <a:ea typeface="微软雅黑" panose="020B0503020204020204" pitchFamily="34" charset="-122"/>
              </a:rPr>
              <a:t>      直接观察</a:t>
            </a:r>
            <a:endParaRPr lang="zh-CN" altLang="en-US"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3" name="文本2"/>
          <p:cNvSpPr>
            <a:spLocks noChangeArrowheads="1"/>
          </p:cNvSpPr>
          <p:nvPr/>
        </p:nvSpPr>
        <p:spPr bwMode="gray">
          <a:xfrm>
            <a:off x="4756508" y="2640146"/>
            <a:ext cx="3369762" cy="866499"/>
          </a:xfrm>
          <a:prstGeom prst="roundRect">
            <a:avLst>
              <a:gd name="adj" fmla="val 11505"/>
            </a:avLst>
          </a:prstGeom>
          <a:solidFill>
            <a:schemeClr val="bg2"/>
          </a:solidFill>
          <a:ln w="25400" cap="flat" cmpd="sng" algn="ctr">
            <a:noFill/>
            <a:prstDash val="solid"/>
          </a:ln>
          <a:effectLst/>
        </p:spPr>
        <p:txBody>
          <a:bodyPr lIns="68543" tIns="34272" rIns="68543" bIns="342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sz="1600" dirty="0">
                <a:solidFill>
                  <a:schemeClr val="bg1"/>
                </a:solidFill>
                <a:latin typeface="微软雅黑" panose="020B0503020204020204" pitchFamily="34" charset="-122"/>
                <a:ea typeface="微软雅黑" panose="020B0503020204020204" pitchFamily="34" charset="-122"/>
              </a:rPr>
              <a:t>借物观察搜集证据做</a:t>
            </a:r>
            <a:r>
              <a:rPr lang="zh-CN" sz="1600" dirty="0">
                <a:solidFill>
                  <a:schemeClr val="bg1"/>
                </a:solidFill>
                <a:latin typeface="微软雅黑" panose="020B0503020204020204" pitchFamily="34" charset="-122"/>
                <a:ea typeface="微软雅黑" panose="020B0503020204020204" pitchFamily="34" charset="-122"/>
              </a:rPr>
              <a:t>求同</a:t>
            </a:r>
            <a:r>
              <a:rPr sz="1600" dirty="0">
                <a:solidFill>
                  <a:schemeClr val="bg1"/>
                </a:solidFill>
                <a:latin typeface="微软雅黑" panose="020B0503020204020204" pitchFamily="34" charset="-122"/>
                <a:ea typeface="微软雅黑" panose="020B0503020204020204" pitchFamily="34" charset="-122"/>
              </a:rPr>
              <a:t>归纳</a:t>
            </a:r>
            <a:r>
              <a:rPr lang="zh-CN" sz="1600" dirty="0">
                <a:solidFill>
                  <a:schemeClr val="bg1"/>
                </a:solidFill>
                <a:latin typeface="微软雅黑" panose="020B0503020204020204" pitchFamily="34" charset="-122"/>
                <a:ea typeface="微软雅黑" panose="020B0503020204020204" pitchFamily="34" charset="-122"/>
              </a:rPr>
              <a:t>，进一步证实假设</a:t>
            </a:r>
            <a:endParaRPr lang="zh-CN" sz="1600" dirty="0">
              <a:solidFill>
                <a:schemeClr val="bg1"/>
              </a:solidFill>
              <a:latin typeface="微软雅黑" panose="020B0503020204020204" pitchFamily="34" charset="-122"/>
              <a:ea typeface="微软雅黑" panose="020B0503020204020204" pitchFamily="34" charset="-122"/>
            </a:endParaRPr>
          </a:p>
        </p:txBody>
      </p:sp>
      <p:sp>
        <p:nvSpPr>
          <p:cNvPr id="24" name="标题2"/>
          <p:cNvSpPr>
            <a:spLocks noChangeArrowheads="1"/>
          </p:cNvSpPr>
          <p:nvPr/>
        </p:nvSpPr>
        <p:spPr bwMode="gray">
          <a:xfrm>
            <a:off x="2746761" y="2640146"/>
            <a:ext cx="1983869" cy="866499"/>
          </a:xfrm>
          <a:prstGeom prst="roundRect">
            <a:avLst>
              <a:gd name="adj" fmla="val 11921"/>
            </a:avLst>
          </a:prstGeom>
          <a:solidFill>
            <a:schemeClr val="tx2"/>
          </a:solidFill>
          <a:ln w="25400" cap="flat" cmpd="sng" algn="ctr">
            <a:noFill/>
            <a:prstDash val="solid"/>
          </a:ln>
          <a:effectLst/>
          <a:scene3d>
            <a:camera prst="orthographicFront">
              <a:rot lat="0" lon="0" rev="0"/>
            </a:camera>
            <a:lightRig rig="contrasting" dir="t">
              <a:rot lat="0" lon="0" rev="7800000"/>
            </a:lightRig>
          </a:scene3d>
          <a:sp3d/>
        </p:spPr>
        <p:txBody>
          <a:bodyPr lIns="68543" tIns="34272" rIns="68543" bIns="342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zh-CN" b="1" dirty="0">
                <a:solidFill>
                  <a:sysClr val="window" lastClr="FFFFFF">
                    <a:lumMod val="95000"/>
                  </a:sysClr>
                </a:solidFill>
                <a:latin typeface="微软雅黑" panose="020B0503020204020204" pitchFamily="34" charset="-122"/>
                <a:ea typeface="微软雅黑" panose="020B0503020204020204" pitchFamily="34" charset="-122"/>
              </a:rPr>
              <a:t>借物观察</a:t>
            </a:r>
            <a:endParaRPr lang="zh-CN" altLang="zh-CN"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5" name="文本3"/>
          <p:cNvSpPr>
            <a:spLocks noChangeArrowheads="1"/>
          </p:cNvSpPr>
          <p:nvPr/>
        </p:nvSpPr>
        <p:spPr bwMode="ltGray">
          <a:xfrm>
            <a:off x="4756507" y="3727939"/>
            <a:ext cx="3372927" cy="931284"/>
          </a:xfrm>
          <a:prstGeom prst="roundRect">
            <a:avLst>
              <a:gd name="adj" fmla="val 11505"/>
            </a:avLst>
          </a:prstGeom>
          <a:solidFill>
            <a:schemeClr val="bg2"/>
          </a:solidFill>
          <a:ln w="25400" cap="flat" cmpd="sng" algn="ctr">
            <a:noFill/>
            <a:prstDash val="solid"/>
          </a:ln>
          <a:effectLst/>
        </p:spPr>
        <p:txBody>
          <a:bodyPr lIns="68543" tIns="34272" rIns="68543" bIns="342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zh-CN" sz="1600" dirty="0">
                <a:solidFill>
                  <a:schemeClr val="bg1"/>
                </a:solidFill>
                <a:latin typeface="微软雅黑" panose="020B0503020204020204" pitchFamily="34" charset="-122"/>
                <a:ea typeface="微软雅黑" panose="020B0503020204020204" pitchFamily="34" charset="-122"/>
              </a:rPr>
              <a:t>演绎观察</a:t>
            </a:r>
            <a:r>
              <a:rPr sz="1600" dirty="0">
                <a:solidFill>
                  <a:schemeClr val="bg1"/>
                </a:solidFill>
                <a:latin typeface="微软雅黑" panose="020B0503020204020204" pitchFamily="34" charset="-122"/>
                <a:ea typeface="微软雅黑" panose="020B0503020204020204" pitchFamily="34" charset="-122"/>
              </a:rPr>
              <a:t>搜集证据</a:t>
            </a:r>
            <a:r>
              <a:rPr lang="zh-CN" sz="1600" dirty="0">
                <a:solidFill>
                  <a:schemeClr val="bg1"/>
                </a:solidFill>
                <a:latin typeface="微软雅黑" panose="020B0503020204020204" pitchFamily="34" charset="-122"/>
                <a:ea typeface="微软雅黑" panose="020B0503020204020204" pitchFamily="34" charset="-122"/>
              </a:rPr>
              <a:t>物体不振动就不发声的证据，建立因果性，最终证实假设</a:t>
            </a:r>
            <a:endParaRPr lang="zh-CN" sz="1600" dirty="0">
              <a:solidFill>
                <a:schemeClr val="bg1"/>
              </a:solidFill>
              <a:latin typeface="微软雅黑" panose="020B0503020204020204" pitchFamily="34" charset="-122"/>
              <a:ea typeface="微软雅黑" panose="020B0503020204020204" pitchFamily="34" charset="-122"/>
            </a:endParaRPr>
          </a:p>
        </p:txBody>
      </p:sp>
      <p:sp>
        <p:nvSpPr>
          <p:cNvPr id="26" name="标题3"/>
          <p:cNvSpPr>
            <a:spLocks noChangeArrowheads="1"/>
          </p:cNvSpPr>
          <p:nvPr/>
        </p:nvSpPr>
        <p:spPr bwMode="gray">
          <a:xfrm>
            <a:off x="2732480" y="3720797"/>
            <a:ext cx="1998150" cy="939031"/>
          </a:xfrm>
          <a:prstGeom prst="roundRect">
            <a:avLst>
              <a:gd name="adj" fmla="val 11921"/>
            </a:avLst>
          </a:prstGeom>
          <a:solidFill>
            <a:schemeClr val="tx2"/>
          </a:solidFill>
          <a:ln w="25400" cap="flat" cmpd="sng" algn="ctr">
            <a:noFill/>
            <a:prstDash val="solid"/>
          </a:ln>
          <a:effectLst/>
          <a:scene3d>
            <a:camera prst="orthographicFront">
              <a:rot lat="0" lon="0" rev="0"/>
            </a:camera>
            <a:lightRig rig="contrasting" dir="t">
              <a:rot lat="0" lon="0" rev="7800000"/>
            </a:lightRig>
          </a:scene3d>
          <a:sp3d/>
        </p:spPr>
        <p:txBody>
          <a:bodyPr lIns="68543" tIns="34272" rIns="68543" bIns="34272"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fontAlgn="base">
              <a:lnSpc>
                <a:spcPct val="120000"/>
              </a:lnSpc>
              <a:spcBef>
                <a:spcPct val="0"/>
              </a:spcBef>
              <a:spcAft>
                <a:spcPct val="0"/>
              </a:spcAft>
              <a:defRPr/>
            </a:pPr>
            <a:r>
              <a:rPr lang="zh-CN" altLang="zh-CN" b="1" dirty="0">
                <a:solidFill>
                  <a:sysClr val="window" lastClr="FFFFFF">
                    <a:lumMod val="95000"/>
                  </a:sysClr>
                </a:solidFill>
                <a:latin typeface="微软雅黑" panose="020B0503020204020204" pitchFamily="34" charset="-122"/>
                <a:ea typeface="微软雅黑" panose="020B0503020204020204" pitchFamily="34" charset="-122"/>
              </a:rPr>
              <a:t>演绎观察</a:t>
            </a:r>
            <a:endParaRPr lang="zh-CN" altLang="zh-CN"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7" name="Oval 19"/>
          <p:cNvSpPr>
            <a:spLocks noChangeArrowheads="1"/>
          </p:cNvSpPr>
          <p:nvPr/>
        </p:nvSpPr>
        <p:spPr bwMode="auto">
          <a:xfrm>
            <a:off x="1060253" y="2534882"/>
            <a:ext cx="1079438" cy="1079750"/>
          </a:xfrm>
          <a:prstGeom prst="roundRect">
            <a:avLst/>
          </a:prstGeom>
          <a:solidFill>
            <a:schemeClr val="tx2"/>
          </a:solidFill>
          <a:ln w="3175" cap="flat" cmpd="sng" algn="ctr">
            <a:noFill/>
            <a:prstDash val="solid"/>
          </a:ln>
          <a:effectLst/>
        </p:spPr>
        <p:txBody>
          <a:bodyPr lIns="94450" tIns="34272" rIns="94450" bIns="134928" anchor="ctr"/>
          <a:lstStyle/>
          <a:p>
            <a:pPr algn="ctr">
              <a:lnSpc>
                <a:spcPct val="120000"/>
              </a:lnSpc>
            </a:pPr>
            <a:r>
              <a:rPr lang="zh-CN" altLang="en-US" sz="2000" b="1" kern="0" dirty="0">
                <a:solidFill>
                  <a:srgbClr val="F9F9F9"/>
                </a:solidFill>
                <a:latin typeface="微软雅黑" panose="020B0503020204020204" pitchFamily="34" charset="-122"/>
                <a:ea typeface="微软雅黑" panose="020B0503020204020204" pitchFamily="34" charset="-122"/>
              </a:rPr>
              <a:t>搜集</a:t>
            </a:r>
            <a:endParaRPr lang="zh-CN" altLang="en-US" sz="2000" b="1" kern="0" dirty="0">
              <a:solidFill>
                <a:srgbClr val="F9F9F9"/>
              </a:solidFill>
              <a:latin typeface="微软雅黑" panose="020B0503020204020204" pitchFamily="34" charset="-122"/>
              <a:ea typeface="微软雅黑" panose="020B0503020204020204" pitchFamily="34" charset="-122"/>
            </a:endParaRPr>
          </a:p>
          <a:p>
            <a:pPr algn="ctr">
              <a:lnSpc>
                <a:spcPct val="120000"/>
              </a:lnSpc>
            </a:pPr>
            <a:r>
              <a:rPr lang="zh-CN" altLang="en-US" sz="2000" b="1" kern="0" dirty="0">
                <a:solidFill>
                  <a:srgbClr val="F9F9F9"/>
                </a:solidFill>
                <a:latin typeface="微软雅黑" panose="020B0503020204020204" pitchFamily="34" charset="-122"/>
                <a:ea typeface="微软雅黑" panose="020B0503020204020204" pitchFamily="34" charset="-122"/>
              </a:rPr>
              <a:t>证据</a:t>
            </a:r>
            <a:endParaRPr lang="zh-CN" altLang="en-US" sz="2000" b="1" kern="0" dirty="0">
              <a:solidFill>
                <a:srgbClr val="F9F9F9"/>
              </a:solidFill>
              <a:latin typeface="微软雅黑" panose="020B0503020204020204" pitchFamily="34" charset="-122"/>
              <a:ea typeface="微软雅黑" panose="020B0503020204020204" pitchFamily="34" charset="-122"/>
            </a:endParaRPr>
          </a:p>
        </p:txBody>
      </p:sp>
      <p:sp>
        <p:nvSpPr>
          <p:cNvPr id="14"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推理与事实</a:t>
            </a:r>
            <a:endParaRPr lang="zh-CN" altLang="en-US" sz="2000" dirty="0">
              <a:solidFill>
                <a:schemeClr val="tx1">
                  <a:lumMod val="65000"/>
                  <a:lumOff val="35000"/>
                </a:schemeClr>
              </a:solidFill>
            </a:endParaRPr>
          </a:p>
        </p:txBody>
      </p:sp>
      <p:sp>
        <p:nvSpPr>
          <p:cNvPr id="15" name="椭圆 14"/>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04</a:t>
            </a:r>
            <a:endParaRPr lang="zh-CN" altLang="en-US" sz="1800" b="1" dirty="0">
              <a:solidFill>
                <a:schemeClr val="bg2"/>
              </a:solidFill>
              <a:latin typeface="+mn-ea"/>
              <a:cs typeface="Arial Unicode MS" panose="020B0604020202020204" pitchFamily="34" charset="-122"/>
            </a:endParaRPr>
          </a:p>
        </p:txBody>
      </p:sp>
      <p:sp>
        <p:nvSpPr>
          <p:cNvPr id="16" name="矩形 15"/>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7" name="同心圆 16"/>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100" name="文本框 99"/>
          <p:cNvSpPr txBox="1"/>
          <p:nvPr/>
        </p:nvSpPr>
        <p:spPr>
          <a:xfrm>
            <a:off x="1151255" y="571500"/>
            <a:ext cx="7120890" cy="706755"/>
          </a:xfrm>
          <a:prstGeom prst="rect">
            <a:avLst/>
          </a:prstGeom>
          <a:noFill/>
          <a:ln w="9525">
            <a:noFill/>
          </a:ln>
        </p:spPr>
        <p:txBody>
          <a:bodyPr wrap="square">
            <a:spAutoFit/>
          </a:bodyPr>
          <a:lstStyle/>
          <a:p>
            <a:pPr marL="0" indent="304800" algn="l"/>
            <a:r>
              <a:rPr lang="zh-CN" altLang="en-US" sz="2000" b="0">
                <a:latin typeface="宋体" panose="02010600030101010101" pitchFamily="2" charset="-122"/>
                <a:cs typeface="宋体" panose="02010600030101010101" pitchFamily="2" charset="-122"/>
              </a:rPr>
              <a:t>活动三：基于确立的假设，对更多事实进行观察搜集证据，建立声音的产生与振动的因果关系。</a:t>
            </a:r>
            <a:endParaRPr lang="zh-CN" altLang="en-US" sz="2000" b="0">
              <a:latin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推理与事实</a:t>
            </a:r>
            <a:endParaRPr lang="zh-CN" altLang="en-US" sz="2000" dirty="0">
              <a:solidFill>
                <a:schemeClr val="tx1">
                  <a:lumMod val="65000"/>
                  <a:lumOff val="35000"/>
                </a:schemeClr>
              </a:solidFill>
            </a:endParaRPr>
          </a:p>
        </p:txBody>
      </p:sp>
      <p:sp>
        <p:nvSpPr>
          <p:cNvPr id="11" name="椭圆 10"/>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04</a:t>
            </a:r>
            <a:endParaRPr lang="zh-CN" altLang="en-US" sz="1800" b="1" dirty="0">
              <a:solidFill>
                <a:schemeClr val="bg2"/>
              </a:solidFill>
              <a:latin typeface="+mn-ea"/>
              <a:cs typeface="Arial Unicode MS" panose="020B0604020202020204" pitchFamily="34" charset="-122"/>
            </a:endParaRPr>
          </a:p>
        </p:txBody>
      </p:sp>
      <p:sp>
        <p:nvSpPr>
          <p:cNvPr id="12" name="矩形 11"/>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同心圆 12"/>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pic>
        <p:nvPicPr>
          <p:cNvPr id="2" name="图片 2" descr="../../../../Library/Containers/com.tencent.xinWeChat/Data/Library/Application%20Support/com.tencent.xinWeChat/2.0b4.0.9/01ab9dc8a24c96495dc5b97a0f25237e/Message/MessageTemp/9e20f478899dc29eb19741386f9343c8/Image/21801595321708_.pic_hd.jp"/>
          <p:cNvPicPr>
            <a:picLocks noChangeAspect="1" noChangeArrowheads="1"/>
          </p:cNvPicPr>
          <p:nvPr/>
        </p:nvPicPr>
        <p:blipFill>
          <a:blip r:embed="rId1" cstate="print">
            <a:extLst>
              <a:ext uri="{28A0092B-C50C-407E-A947-70E740481C1C}">
                <a14:useLocalDpi xmlns:a14="http://schemas.microsoft.com/office/drawing/2010/main" val="0"/>
              </a:ext>
            </a:extLst>
          </a:blip>
          <a:srcRect l="2903" t="20349" r="45320" b="59449"/>
          <a:stretch>
            <a:fillRect/>
          </a:stretch>
        </p:blipFill>
        <p:spPr>
          <a:xfrm>
            <a:off x="1764665" y="1990725"/>
            <a:ext cx="4784725" cy="1431290"/>
          </a:xfrm>
          <a:prstGeom prst="rect">
            <a:avLst/>
          </a:prstGeom>
          <a:noFill/>
          <a:ln>
            <a:noFill/>
          </a:ln>
        </p:spPr>
      </p:pic>
      <p:sp>
        <p:nvSpPr>
          <p:cNvPr id="3" name="AutoShape 4"/>
          <p:cNvSpPr>
            <a:spLocks noChangeArrowheads="1"/>
          </p:cNvSpPr>
          <p:nvPr/>
        </p:nvSpPr>
        <p:spPr bwMode="auto">
          <a:xfrm>
            <a:off x="323850" y="712470"/>
            <a:ext cx="1590675" cy="1007745"/>
          </a:xfrm>
          <a:prstGeom prst="roundRect">
            <a:avLst>
              <a:gd name="adj" fmla="val 13125"/>
            </a:avLst>
          </a:prstGeom>
          <a:solidFill>
            <a:schemeClr val="tx2"/>
          </a:solidFill>
          <a:ln w="3175">
            <a:noFill/>
            <a:round/>
          </a:ln>
        </p:spPr>
        <p:txBody>
          <a:bodyPr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mn-ea"/>
              </a:rPr>
              <a:t>直接观察</a:t>
            </a:r>
            <a:endParaRPr lang="zh-CN" altLang="en-US" sz="2000" b="1" i="0"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sym typeface="+mn-ea"/>
              </a:rPr>
              <a:t>搜集证据</a:t>
            </a:r>
            <a:endParaRPr lang="zh-CN" altLang="en-US" sz="2000" b="1" i="0" dirty="0">
              <a:solidFill>
                <a:schemeClr val="bg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2051685" y="712470"/>
            <a:ext cx="6833235" cy="104394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dirty="0">
                <a:solidFill>
                  <a:schemeClr val="tx1"/>
                </a:solidFill>
                <a:ea typeface="+mn-lt"/>
                <a:cs typeface="+mn-lt"/>
              </a:rPr>
              <a:t>      </a:t>
            </a:r>
            <a:r>
              <a:rPr sz="1600" dirty="0" err="1">
                <a:solidFill>
                  <a:schemeClr val="tx1"/>
                </a:solidFill>
                <a:ea typeface="+mn-lt"/>
                <a:cs typeface="+mn-lt"/>
              </a:rPr>
              <a:t>每次证据搜集之后学生都会根据证据进行分析和逻辑推理，推动之后的证据搜集，不断的去论证自己的假设，直至能够得出有依据的断言</a:t>
            </a:r>
            <a:r>
              <a:rPr sz="1600" dirty="0">
                <a:solidFill>
                  <a:schemeClr val="tx1"/>
                </a:solidFill>
                <a:ea typeface="+mn-lt"/>
                <a:cs typeface="+mn-lt"/>
              </a:rPr>
              <a:t>。</a:t>
            </a:r>
            <a:endParaRPr sz="1600" dirty="0">
              <a:solidFill>
                <a:schemeClr val="tx1"/>
              </a:solidFill>
              <a:ea typeface="+mn-lt"/>
              <a:cs typeface="+mn-lt"/>
            </a:endParaRPr>
          </a:p>
        </p:txBody>
      </p:sp>
      <p:pic>
        <p:nvPicPr>
          <p:cNvPr id="7" name="图片 6"/>
          <p:cNvPicPr>
            <a:picLocks noChangeAspect="1"/>
          </p:cNvPicPr>
          <p:nvPr>
            <p:custDataLst>
              <p:tags r:id="rId2"/>
            </p:custDataLst>
          </p:nvPr>
        </p:nvPicPr>
        <p:blipFill>
          <a:blip r:embed="rId3"/>
          <a:srcRect r="67921"/>
          <a:stretch>
            <a:fillRect/>
          </a:stretch>
        </p:blipFill>
        <p:spPr>
          <a:xfrm>
            <a:off x="284480" y="2042160"/>
            <a:ext cx="1412875" cy="1259840"/>
          </a:xfrm>
          <a:prstGeom prst="rect">
            <a:avLst/>
          </a:prstGeom>
        </p:spPr>
      </p:pic>
      <p:pic>
        <p:nvPicPr>
          <p:cNvPr id="8" name="图片 7"/>
          <p:cNvPicPr>
            <a:picLocks noChangeAspect="1"/>
          </p:cNvPicPr>
          <p:nvPr>
            <p:custDataLst>
              <p:tags r:id="rId4"/>
            </p:custDataLst>
          </p:nvPr>
        </p:nvPicPr>
        <p:blipFill>
          <a:blip r:embed="rId3"/>
          <a:srcRect l="32468"/>
          <a:stretch>
            <a:fillRect/>
          </a:stretch>
        </p:blipFill>
        <p:spPr>
          <a:xfrm>
            <a:off x="207010" y="3727450"/>
            <a:ext cx="2974340" cy="1259840"/>
          </a:xfrm>
          <a:prstGeom prst="rect">
            <a:avLst/>
          </a:prstGeom>
        </p:spPr>
      </p:pic>
      <p:sp>
        <p:nvSpPr>
          <p:cNvPr id="9" name="圆角矩形 8"/>
          <p:cNvSpPr/>
          <p:nvPr/>
        </p:nvSpPr>
        <p:spPr>
          <a:xfrm>
            <a:off x="108585" y="1899920"/>
            <a:ext cx="9026525" cy="161226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rPr>
              <a:t>      </a:t>
            </a:r>
            <a:endParaRPr lang="zh-CN" altLang="en-US" sz="1600" dirty="0">
              <a:solidFill>
                <a:schemeClr val="tx1"/>
              </a:solidFill>
              <a:ea typeface="+mn-lt"/>
              <a:cs typeface="+mn-lt"/>
              <a:sym typeface="+mn-ea"/>
            </a:endParaRPr>
          </a:p>
        </p:txBody>
      </p:sp>
      <p:sp>
        <p:nvSpPr>
          <p:cNvPr id="14" name="圆角矩形 13"/>
          <p:cNvSpPr/>
          <p:nvPr/>
        </p:nvSpPr>
        <p:spPr>
          <a:xfrm>
            <a:off x="108585" y="3655695"/>
            <a:ext cx="9026525" cy="143002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rPr>
              <a:t>      </a:t>
            </a:r>
            <a:endParaRPr lang="zh-CN" altLang="en-US" sz="1600" dirty="0">
              <a:solidFill>
                <a:schemeClr val="tx1"/>
              </a:solidFill>
              <a:ea typeface="+mn-lt"/>
              <a:cs typeface="+mn-lt"/>
              <a:sym typeface="+mn-ea"/>
            </a:endParaRPr>
          </a:p>
        </p:txBody>
      </p:sp>
      <p:sp>
        <p:nvSpPr>
          <p:cNvPr id="17" name="右箭头 16"/>
          <p:cNvSpPr>
            <a:spLocks noChangeArrowheads="1"/>
          </p:cNvSpPr>
          <p:nvPr/>
        </p:nvSpPr>
        <p:spPr bwMode="auto">
          <a:xfrm>
            <a:off x="6633210" y="2548255"/>
            <a:ext cx="879475" cy="31559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5" name="圆角矩形 14"/>
          <p:cNvSpPr/>
          <p:nvPr/>
        </p:nvSpPr>
        <p:spPr>
          <a:xfrm>
            <a:off x="7621270" y="2454275"/>
            <a:ext cx="1296035" cy="50419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求同归纳</a:t>
            </a:r>
            <a:endParaRPr lang="zh-CN" altLang="en-US" sz="1800">
              <a:solidFill>
                <a:schemeClr val="tx1"/>
              </a:solidFill>
            </a:endParaRPr>
          </a:p>
        </p:txBody>
      </p:sp>
      <p:sp>
        <p:nvSpPr>
          <p:cNvPr id="16" name="右箭头 15"/>
          <p:cNvSpPr>
            <a:spLocks noChangeArrowheads="1"/>
          </p:cNvSpPr>
          <p:nvPr/>
        </p:nvSpPr>
        <p:spPr bwMode="auto">
          <a:xfrm>
            <a:off x="3274695" y="4199255"/>
            <a:ext cx="879475" cy="31559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8" name="圆角矩形 17"/>
          <p:cNvSpPr/>
          <p:nvPr/>
        </p:nvSpPr>
        <p:spPr>
          <a:xfrm>
            <a:off x="4262755" y="4104640"/>
            <a:ext cx="1296035" cy="50419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改进实验</a:t>
            </a:r>
            <a:endParaRPr lang="zh-CN" altLang="en-US" sz="1800">
              <a:solidFill>
                <a:schemeClr val="tx1"/>
              </a:solidFill>
            </a:endParaRPr>
          </a:p>
        </p:txBody>
      </p:sp>
      <p:sp>
        <p:nvSpPr>
          <p:cNvPr id="19" name="右箭头 18"/>
          <p:cNvSpPr>
            <a:spLocks noChangeArrowheads="1"/>
          </p:cNvSpPr>
          <p:nvPr/>
        </p:nvSpPr>
        <p:spPr bwMode="auto">
          <a:xfrm>
            <a:off x="5666740" y="4199255"/>
            <a:ext cx="1845945" cy="32956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20" name="圆角矩形 19"/>
          <p:cNvSpPr/>
          <p:nvPr/>
        </p:nvSpPr>
        <p:spPr>
          <a:xfrm>
            <a:off x="7621270" y="4104640"/>
            <a:ext cx="1296035" cy="504190"/>
          </a:xfrm>
          <a:prstGeom prst="roundRect">
            <a:avLst/>
          </a:prstGeom>
          <a:no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借物观察 </a:t>
            </a:r>
            <a:endParaRPr lang="zh-CN" altLang="en-US" sz="1800">
              <a:solidFill>
                <a:schemeClr val="tx1"/>
              </a:solidFill>
            </a:endParaRPr>
          </a:p>
        </p:txBody>
      </p:sp>
      <p:sp>
        <p:nvSpPr>
          <p:cNvPr id="21" name="文本框 20"/>
          <p:cNvSpPr txBox="1"/>
          <p:nvPr/>
        </p:nvSpPr>
        <p:spPr>
          <a:xfrm>
            <a:off x="3388995" y="3869690"/>
            <a:ext cx="655320" cy="306705"/>
          </a:xfrm>
          <a:prstGeom prst="rect">
            <a:avLst/>
          </a:prstGeom>
          <a:noFill/>
        </p:spPr>
        <p:txBody>
          <a:bodyPr wrap="square" rtlCol="0">
            <a:spAutoFit/>
          </a:bodyPr>
          <a:lstStyle/>
          <a:p>
            <a:r>
              <a:rPr lang="zh-CN" altLang="en-US" sz="1400"/>
              <a:t>质疑</a:t>
            </a:r>
            <a:endParaRPr lang="zh-CN" altLang="en-US" sz="1400"/>
          </a:p>
        </p:txBody>
      </p:sp>
      <p:sp>
        <p:nvSpPr>
          <p:cNvPr id="22" name="文本框 21"/>
          <p:cNvSpPr txBox="1"/>
          <p:nvPr/>
        </p:nvSpPr>
        <p:spPr>
          <a:xfrm>
            <a:off x="5882005" y="3869690"/>
            <a:ext cx="1508760" cy="306705"/>
          </a:xfrm>
          <a:prstGeom prst="rect">
            <a:avLst/>
          </a:prstGeom>
          <a:noFill/>
        </p:spPr>
        <p:txBody>
          <a:bodyPr wrap="square" rtlCol="0">
            <a:spAutoFit/>
          </a:bodyPr>
          <a:lstStyle/>
          <a:p>
            <a:r>
              <a:rPr lang="zh-CN" altLang="en-US" sz="1400"/>
              <a:t>进一步搜集证据</a:t>
            </a:r>
            <a:endParaRPr lang="zh-CN" altLang="en-US" sz="1400"/>
          </a:p>
        </p:txBody>
      </p:sp>
      <p:sp>
        <p:nvSpPr>
          <p:cNvPr id="23" name="文本框 22"/>
          <p:cNvSpPr txBox="1"/>
          <p:nvPr/>
        </p:nvSpPr>
        <p:spPr>
          <a:xfrm>
            <a:off x="6743065" y="2249170"/>
            <a:ext cx="832485" cy="306705"/>
          </a:xfrm>
          <a:prstGeom prst="rect">
            <a:avLst/>
          </a:prstGeom>
          <a:noFill/>
        </p:spPr>
        <p:txBody>
          <a:bodyPr wrap="square" rtlCol="0">
            <a:spAutoFit/>
          </a:bodyPr>
          <a:lstStyle/>
          <a:p>
            <a:r>
              <a:rPr lang="zh-CN" altLang="en-US" sz="1400"/>
              <a:t>比较</a:t>
            </a:r>
            <a:endParaRPr lang="zh-CN" altLang="en-US" sz="140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ox(in)">
                                      <p:cBhvr>
                                        <p:cTn id="18" dur="2000"/>
                                        <p:tgtEl>
                                          <p:spTgt spid="1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ox(in)">
                                      <p:cBhvr>
                                        <p:cTn id="21" dur="2000"/>
                                        <p:tgtEl>
                                          <p:spTgt spid="23"/>
                                        </p:tgtEl>
                                      </p:cBhvr>
                                    </p:animEffect>
                                  </p:childTnLst>
                                </p:cTn>
                              </p:par>
                              <p:par>
                                <p:cTn id="22" presetID="4" presetClass="entr" presetSubtype="16" fill="hold" grpId="2"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ox(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ox(in)">
                                      <p:cBhvr>
                                        <p:cTn id="37" dur="2000"/>
                                        <p:tgtEl>
                                          <p:spTgt spid="21"/>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ox(in)">
                                      <p:cBhvr>
                                        <p:cTn id="40" dur="2000"/>
                                        <p:tgtEl>
                                          <p:spTgt spid="16"/>
                                        </p:tgtEl>
                                      </p:cBhvr>
                                    </p:animEffect>
                                  </p:childTnLst>
                                </p:cTn>
                              </p:par>
                              <p:par>
                                <p:cTn id="41" presetID="4" presetClass="entr" presetSubtype="16" fill="hold" grpId="2"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ox(in)">
                                      <p:cBhvr>
                                        <p:cTn id="43" dur="20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box(in)">
                                      <p:cBhvr>
                                        <p:cTn id="48" dur="2000"/>
                                        <p:tgtEl>
                                          <p:spTgt spid="22"/>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ox(in)">
                                      <p:cBhvr>
                                        <p:cTn id="51" dur="2000"/>
                                        <p:tgtEl>
                                          <p:spTgt spid="19"/>
                                        </p:tgtEl>
                                      </p:cBhvr>
                                    </p:animEffect>
                                  </p:childTnLst>
                                </p:cTn>
                              </p:par>
                              <p:par>
                                <p:cTn id="52" presetID="4" presetClass="entr" presetSubtype="16" fill="hold" grpId="2"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ox(in)">
                                      <p:cBhvr>
                                        <p:cTn id="5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7" grpId="0" animBg="1"/>
      <p:bldP spid="15" grpId="1" animBg="1"/>
      <p:bldP spid="15" grpId="2" animBg="1"/>
      <p:bldP spid="16" grpId="0" animBg="1"/>
      <p:bldP spid="18" grpId="1" animBg="1"/>
      <p:bldP spid="18" grpId="2" animBg="1"/>
      <p:bldP spid="19" grpId="0" animBg="1"/>
      <p:bldP spid="20" grpId="1" animBg="1"/>
      <p:bldP spid="20" grpId="2" animBg="1"/>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推理与事实</a:t>
            </a:r>
            <a:endParaRPr lang="zh-CN" altLang="en-US" sz="2000" dirty="0">
              <a:solidFill>
                <a:schemeClr val="tx1">
                  <a:lumMod val="65000"/>
                  <a:lumOff val="35000"/>
                </a:schemeClr>
              </a:solidFill>
            </a:endParaRPr>
          </a:p>
        </p:txBody>
      </p:sp>
      <p:sp>
        <p:nvSpPr>
          <p:cNvPr id="11" name="椭圆 10"/>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04</a:t>
            </a:r>
            <a:endParaRPr lang="zh-CN" altLang="en-US" sz="1800" b="1" dirty="0">
              <a:solidFill>
                <a:schemeClr val="bg2"/>
              </a:solidFill>
              <a:latin typeface="+mn-ea"/>
              <a:cs typeface="Arial Unicode MS" panose="020B0604020202020204" pitchFamily="34" charset="-122"/>
            </a:endParaRPr>
          </a:p>
        </p:txBody>
      </p:sp>
      <p:sp>
        <p:nvSpPr>
          <p:cNvPr id="12" name="矩形 11"/>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同心圆 12"/>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4" name="AutoShape 4"/>
          <p:cNvSpPr>
            <a:spLocks noChangeArrowheads="1"/>
          </p:cNvSpPr>
          <p:nvPr/>
        </p:nvSpPr>
        <p:spPr bwMode="auto">
          <a:xfrm>
            <a:off x="323850" y="712470"/>
            <a:ext cx="1590675" cy="1007745"/>
          </a:xfrm>
          <a:prstGeom prst="roundRect">
            <a:avLst>
              <a:gd name="adj" fmla="val 13125"/>
            </a:avLst>
          </a:prstGeom>
          <a:solidFill>
            <a:schemeClr val="tx2"/>
          </a:solidFill>
          <a:ln w="3175">
            <a:noFill/>
            <a:round/>
          </a:ln>
        </p:spPr>
        <p:txBody>
          <a:bodyPr anchor="ct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mn-ea"/>
              </a:rPr>
              <a:t>借物观察</a:t>
            </a:r>
            <a:endParaRPr lang="zh-CN" altLang="en-US" sz="2000" b="1" i="0"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sym typeface="+mn-ea"/>
              </a:rPr>
              <a:t>搜集证据</a:t>
            </a:r>
            <a:endParaRPr lang="zh-CN" altLang="en-US" sz="2000" b="1" i="0" dirty="0">
              <a:solidFill>
                <a:schemeClr val="bg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2051685" y="640715"/>
            <a:ext cx="6833235" cy="109093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ea typeface="+mn-lt"/>
                <a:cs typeface="+mn-lt"/>
              </a:rPr>
              <a:t>      </a:t>
            </a:r>
            <a:r>
              <a:rPr sz="1600">
                <a:solidFill>
                  <a:schemeClr val="tx1"/>
                </a:solidFill>
                <a:ea typeface="+mn-lt"/>
                <a:cs typeface="+mn-lt"/>
              </a:rPr>
              <a:t>可见在探究活动中观察事实与假设是相互联系的。没有假设推导，我们就不能设计新的实验和获得新的事实</a:t>
            </a:r>
            <a:r>
              <a:rPr lang="zh-CN" sz="1600">
                <a:solidFill>
                  <a:schemeClr val="tx1"/>
                </a:solidFill>
                <a:ea typeface="+mn-lt"/>
                <a:cs typeface="+mn-lt"/>
              </a:rPr>
              <a:t>；</a:t>
            </a:r>
            <a:r>
              <a:rPr sz="1600">
                <a:solidFill>
                  <a:schemeClr val="tx1"/>
                </a:solidFill>
                <a:ea typeface="+mn-lt"/>
                <a:cs typeface="+mn-lt"/>
              </a:rPr>
              <a:t>没有假设的指引，我们无法从纷繁的现象中识别出我们想要的科学事实。</a:t>
            </a:r>
            <a:endParaRPr sz="1600">
              <a:solidFill>
                <a:schemeClr val="tx1"/>
              </a:solidFill>
              <a:ea typeface="+mn-lt"/>
              <a:cs typeface="+mn-lt"/>
            </a:endParaRPr>
          </a:p>
        </p:txBody>
      </p:sp>
      <p:pic>
        <p:nvPicPr>
          <p:cNvPr id="14" name="图片 13"/>
          <p:cNvPicPr>
            <a:picLocks noChangeAspect="1"/>
          </p:cNvPicPr>
          <p:nvPr>
            <p:custDataLst>
              <p:tags r:id="rId1"/>
            </p:custDataLst>
          </p:nvPr>
        </p:nvPicPr>
        <p:blipFill>
          <a:blip r:embed="rId2"/>
          <a:srcRect l="66883"/>
          <a:stretch>
            <a:fillRect/>
          </a:stretch>
        </p:blipFill>
        <p:spPr>
          <a:xfrm>
            <a:off x="2949575" y="2463165"/>
            <a:ext cx="1894840" cy="1636395"/>
          </a:xfrm>
          <a:prstGeom prst="rect">
            <a:avLst/>
          </a:prstGeom>
        </p:spPr>
      </p:pic>
      <p:pic>
        <p:nvPicPr>
          <p:cNvPr id="15" name="图片 14"/>
          <p:cNvPicPr>
            <a:picLocks noChangeAspect="1"/>
          </p:cNvPicPr>
          <p:nvPr>
            <p:custDataLst>
              <p:tags r:id="rId3"/>
            </p:custDataLst>
          </p:nvPr>
        </p:nvPicPr>
        <p:blipFill>
          <a:blip r:embed="rId2"/>
          <a:srcRect l="32468" r="32699"/>
          <a:stretch>
            <a:fillRect/>
          </a:stretch>
        </p:blipFill>
        <p:spPr>
          <a:xfrm>
            <a:off x="593090" y="2463165"/>
            <a:ext cx="1984375" cy="1630045"/>
          </a:xfrm>
          <a:prstGeom prst="rect">
            <a:avLst/>
          </a:prstGeom>
        </p:spPr>
      </p:pic>
      <p:pic>
        <p:nvPicPr>
          <p:cNvPr id="5" name="图片 4" descr="23091596881646_.pic"/>
          <p:cNvPicPr>
            <a:picLocks noChangeAspect="1"/>
          </p:cNvPicPr>
          <p:nvPr/>
        </p:nvPicPr>
        <p:blipFill>
          <a:blip r:embed="rId4">
            <a:lum bright="12000"/>
          </a:blip>
          <a:stretch>
            <a:fillRect/>
          </a:stretch>
        </p:blipFill>
        <p:spPr>
          <a:xfrm>
            <a:off x="5850890" y="2137410"/>
            <a:ext cx="1543685" cy="868680"/>
          </a:xfrm>
          <a:prstGeom prst="rect">
            <a:avLst/>
          </a:prstGeom>
        </p:spPr>
      </p:pic>
      <p:pic>
        <p:nvPicPr>
          <p:cNvPr id="7" name="图片 6"/>
          <p:cNvPicPr>
            <a:picLocks noChangeAspect="1"/>
          </p:cNvPicPr>
          <p:nvPr/>
        </p:nvPicPr>
        <p:blipFill>
          <a:blip r:embed="rId5"/>
          <a:stretch>
            <a:fillRect/>
          </a:stretch>
        </p:blipFill>
        <p:spPr>
          <a:xfrm>
            <a:off x="5850890" y="3410585"/>
            <a:ext cx="1540510" cy="1326515"/>
          </a:xfrm>
          <a:prstGeom prst="rect">
            <a:avLst/>
          </a:prstGeom>
        </p:spPr>
      </p:pic>
      <p:sp>
        <p:nvSpPr>
          <p:cNvPr id="21" name="圆角矩形 20"/>
          <p:cNvSpPr/>
          <p:nvPr/>
        </p:nvSpPr>
        <p:spPr>
          <a:xfrm>
            <a:off x="7755890" y="2580640"/>
            <a:ext cx="499110" cy="17519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有结构的材料</a:t>
            </a:r>
            <a:endParaRPr lang="zh-CN" altLang="en-US" sz="1800">
              <a:solidFill>
                <a:schemeClr val="tx1"/>
              </a:solidFill>
            </a:endParaRPr>
          </a:p>
        </p:txBody>
      </p:sp>
      <p:sp>
        <p:nvSpPr>
          <p:cNvPr id="22" name="圆角矩形 21"/>
          <p:cNvSpPr/>
          <p:nvPr/>
        </p:nvSpPr>
        <p:spPr>
          <a:xfrm>
            <a:off x="5554980" y="1986915"/>
            <a:ext cx="2859405" cy="29559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rPr>
              <a:t>      </a:t>
            </a:r>
            <a:endParaRPr lang="zh-CN" altLang="en-US" sz="1600" dirty="0">
              <a:solidFill>
                <a:schemeClr val="tx1"/>
              </a:solidFill>
              <a:ea typeface="+mn-lt"/>
              <a:cs typeface="+mn-lt"/>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推理与事实</a:t>
            </a:r>
            <a:endParaRPr lang="zh-CN" altLang="en-US" sz="2000" dirty="0">
              <a:solidFill>
                <a:schemeClr val="tx1">
                  <a:lumMod val="65000"/>
                  <a:lumOff val="35000"/>
                </a:schemeClr>
              </a:solidFill>
            </a:endParaRPr>
          </a:p>
        </p:txBody>
      </p:sp>
      <p:sp>
        <p:nvSpPr>
          <p:cNvPr id="11" name="椭圆 10"/>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04</a:t>
            </a:r>
            <a:endParaRPr lang="zh-CN" altLang="en-US" sz="1800" b="1" dirty="0">
              <a:solidFill>
                <a:schemeClr val="bg2"/>
              </a:solidFill>
              <a:latin typeface="+mn-ea"/>
              <a:cs typeface="Arial Unicode MS" panose="020B0604020202020204" pitchFamily="34" charset="-122"/>
            </a:endParaRPr>
          </a:p>
        </p:txBody>
      </p:sp>
      <p:sp>
        <p:nvSpPr>
          <p:cNvPr id="12" name="矩形 11"/>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同心圆 12"/>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9" name="圆角矩形 8"/>
          <p:cNvSpPr/>
          <p:nvPr/>
        </p:nvSpPr>
        <p:spPr>
          <a:xfrm>
            <a:off x="710565" y="2580640"/>
            <a:ext cx="4422140" cy="161226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rPr>
              <a:t>      </a:t>
            </a:r>
            <a:endParaRPr lang="zh-CN" altLang="en-US" sz="1600" dirty="0">
              <a:solidFill>
                <a:schemeClr val="tx1"/>
              </a:solidFill>
              <a:ea typeface="+mn-lt"/>
              <a:cs typeface="+mn-lt"/>
              <a:sym typeface="+mn-ea"/>
            </a:endParaRPr>
          </a:p>
        </p:txBody>
      </p:sp>
      <p:pic>
        <p:nvPicPr>
          <p:cNvPr id="14" name="图片 13"/>
          <p:cNvPicPr>
            <a:picLocks noChangeAspect="1"/>
          </p:cNvPicPr>
          <p:nvPr>
            <p:custDataLst>
              <p:tags r:id="rId1"/>
            </p:custDataLst>
          </p:nvPr>
        </p:nvPicPr>
        <p:blipFill>
          <a:blip r:embed="rId2"/>
          <a:srcRect l="66883"/>
          <a:stretch>
            <a:fillRect/>
          </a:stretch>
        </p:blipFill>
        <p:spPr>
          <a:xfrm>
            <a:off x="3459480" y="2757170"/>
            <a:ext cx="1458595" cy="1259840"/>
          </a:xfrm>
          <a:prstGeom prst="rect">
            <a:avLst/>
          </a:prstGeom>
        </p:spPr>
      </p:pic>
      <p:sp>
        <p:nvSpPr>
          <p:cNvPr id="17" name="右箭头 16"/>
          <p:cNvSpPr>
            <a:spLocks noChangeArrowheads="1"/>
          </p:cNvSpPr>
          <p:nvPr/>
        </p:nvSpPr>
        <p:spPr bwMode="auto">
          <a:xfrm>
            <a:off x="2500630" y="3152775"/>
            <a:ext cx="879475" cy="31559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pic>
        <p:nvPicPr>
          <p:cNvPr id="18" name="图片 17"/>
          <p:cNvPicPr>
            <a:picLocks noChangeAspect="1"/>
          </p:cNvPicPr>
          <p:nvPr/>
        </p:nvPicPr>
        <p:blipFill>
          <a:blip r:embed="rId3"/>
          <a:stretch>
            <a:fillRect/>
          </a:stretch>
        </p:blipFill>
        <p:spPr>
          <a:xfrm>
            <a:off x="805815" y="2757170"/>
            <a:ext cx="1587500" cy="1326515"/>
          </a:xfrm>
          <a:prstGeom prst="rect">
            <a:avLst/>
          </a:prstGeom>
        </p:spPr>
      </p:pic>
      <p:pic>
        <p:nvPicPr>
          <p:cNvPr id="2" name="音叉水">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flipV="1">
            <a:off x="5563870" y="3225165"/>
            <a:ext cx="521970" cy="386715"/>
          </a:xfrm>
          <a:prstGeom prst="rect">
            <a:avLst/>
          </a:prstGeom>
        </p:spPr>
      </p:pic>
      <p:pic>
        <p:nvPicPr>
          <p:cNvPr id="5" name="图片 4" descr="23091596881646_.pic"/>
          <p:cNvPicPr>
            <a:picLocks noChangeAspect="1"/>
          </p:cNvPicPr>
          <p:nvPr/>
        </p:nvPicPr>
        <p:blipFill>
          <a:blip r:embed="rId7">
            <a:lum bright="12000"/>
          </a:blip>
          <a:stretch>
            <a:fillRect/>
          </a:stretch>
        </p:blipFill>
        <p:spPr>
          <a:xfrm>
            <a:off x="845820" y="1007110"/>
            <a:ext cx="1543685" cy="868680"/>
          </a:xfrm>
          <a:prstGeom prst="rect">
            <a:avLst/>
          </a:prstGeom>
        </p:spPr>
      </p:pic>
      <p:sp>
        <p:nvSpPr>
          <p:cNvPr id="7" name="圆角矩形 6"/>
          <p:cNvSpPr/>
          <p:nvPr/>
        </p:nvSpPr>
        <p:spPr>
          <a:xfrm>
            <a:off x="702945" y="706755"/>
            <a:ext cx="4467225" cy="146875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rPr>
              <a:t>      </a:t>
            </a:r>
            <a:endParaRPr lang="zh-CN" altLang="en-US" sz="1600" dirty="0">
              <a:solidFill>
                <a:schemeClr val="tx1"/>
              </a:solidFill>
              <a:ea typeface="+mn-lt"/>
              <a:cs typeface="+mn-lt"/>
              <a:sym typeface="+mn-ea"/>
            </a:endParaRPr>
          </a:p>
        </p:txBody>
      </p:sp>
      <p:pic>
        <p:nvPicPr>
          <p:cNvPr id="21" name="图片 20"/>
          <p:cNvPicPr>
            <a:picLocks noChangeAspect="1"/>
          </p:cNvPicPr>
          <p:nvPr>
            <p:custDataLst>
              <p:tags r:id="rId8"/>
            </p:custDataLst>
          </p:nvPr>
        </p:nvPicPr>
        <p:blipFill>
          <a:blip r:embed="rId2"/>
          <a:srcRect l="32468" r="32699"/>
          <a:stretch>
            <a:fillRect/>
          </a:stretch>
        </p:blipFill>
        <p:spPr>
          <a:xfrm>
            <a:off x="3380105" y="811530"/>
            <a:ext cx="1534160" cy="1259840"/>
          </a:xfrm>
          <a:prstGeom prst="rect">
            <a:avLst/>
          </a:prstGeom>
        </p:spPr>
      </p:pic>
      <p:sp>
        <p:nvSpPr>
          <p:cNvPr id="22" name="右箭头 21"/>
          <p:cNvSpPr>
            <a:spLocks noChangeArrowheads="1"/>
          </p:cNvSpPr>
          <p:nvPr/>
        </p:nvSpPr>
        <p:spPr bwMode="auto">
          <a:xfrm>
            <a:off x="2496820" y="1385570"/>
            <a:ext cx="879475" cy="315595"/>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7152005" y="1875790"/>
            <a:ext cx="1558925" cy="890270"/>
            <a:chOff x="9368" y="6740"/>
            <a:chExt cx="3965" cy="825"/>
          </a:xfrm>
        </p:grpSpPr>
        <p:sp>
          <p:nvSpPr>
            <p:cNvPr id="24" name="圆角矩形 23"/>
            <p:cNvSpPr/>
            <p:nvPr/>
          </p:nvSpPr>
          <p:spPr>
            <a:xfrm>
              <a:off x="9368" y="6740"/>
              <a:ext cx="3965" cy="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5" name="文本框 24"/>
            <p:cNvSpPr txBox="1"/>
            <p:nvPr/>
          </p:nvSpPr>
          <p:spPr>
            <a:xfrm>
              <a:off x="9613" y="6863"/>
              <a:ext cx="3701" cy="598"/>
            </a:xfrm>
            <a:prstGeom prst="rect">
              <a:avLst/>
            </a:prstGeom>
            <a:noFill/>
          </p:spPr>
          <p:txBody>
            <a:bodyPr wrap="square" rtlCol="0">
              <a:spAutoFit/>
            </a:bodyPr>
            <a:lstStyle/>
            <a:p>
              <a:r>
                <a:rPr lang="zh-CN" altLang="en-US" sz="1800"/>
                <a:t>充分条件的</a:t>
              </a:r>
              <a:endParaRPr lang="zh-CN" altLang="en-US" sz="1800"/>
            </a:p>
            <a:p>
              <a:r>
                <a:rPr lang="zh-CN" altLang="en-US" sz="1800"/>
                <a:t>假言判断</a:t>
              </a:r>
              <a:endParaRPr lang="zh-CN" altLang="en-US" sz="1800"/>
            </a:p>
          </p:txBody>
        </p:sp>
      </p:grpSp>
      <p:sp>
        <p:nvSpPr>
          <p:cNvPr id="26" name="Freeform 5"/>
          <p:cNvSpPr/>
          <p:nvPr/>
        </p:nvSpPr>
        <p:spPr bwMode="auto">
          <a:xfrm rot="10800000">
            <a:off x="6393815" y="1483995"/>
            <a:ext cx="248285" cy="2174875"/>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chemeClr val="accent1"/>
          </a:solidFill>
          <a:ln>
            <a:noFill/>
          </a:ln>
        </p:spPr>
        <p:txBody>
          <a:bodyPr vert="horz" wrap="square" lIns="91440" tIns="45720" rIns="91440" bIns="45720" numCol="1" anchor="t" anchorCtr="0" compatLnSpc="1"/>
          <a:lstStyle/>
          <a:p>
            <a:endParaRPr lang="zh-CN" altLang="en-US">
              <a:solidFill>
                <a:schemeClr val="bg1"/>
              </a:solidFill>
            </a:endParaRPr>
          </a:p>
        </p:txBody>
      </p:sp>
      <p:pic>
        <p:nvPicPr>
          <p:cNvPr id="28" name="演绎推理">
            <a:hlinkClick r:id="" action="ppaction://media"/>
          </p:cNvPr>
          <p:cNvPicPr/>
          <p:nvPr>
            <a:audioFile r:link="rId9"/>
            <p:extLst>
              <p:ext uri="{DAA4B4D4-6D71-4841-9C94-3DE7FCFB9230}">
                <p14:media xmlns:p14="http://schemas.microsoft.com/office/powerpoint/2010/main" r:embed="rId10"/>
              </p:ext>
            </p:extLst>
          </p:nvPr>
        </p:nvPicPr>
        <p:blipFill>
          <a:blip r:embed="rId6"/>
          <a:stretch>
            <a:fillRect/>
          </a:stretch>
        </p:blipFill>
        <p:spPr>
          <a:xfrm>
            <a:off x="5564505" y="4155440"/>
            <a:ext cx="521335" cy="521335"/>
          </a:xfrm>
          <a:prstGeom prst="rect">
            <a:avLst/>
          </a:prstGeom>
        </p:spPr>
      </p:pic>
      <p:grpSp>
        <p:nvGrpSpPr>
          <p:cNvPr id="30" name="组合 29"/>
          <p:cNvGrpSpPr/>
          <p:nvPr/>
        </p:nvGrpSpPr>
        <p:grpSpPr>
          <a:xfrm>
            <a:off x="7159625" y="3911600"/>
            <a:ext cx="1558925" cy="890270"/>
            <a:chOff x="9368" y="6740"/>
            <a:chExt cx="3965" cy="825"/>
          </a:xfrm>
        </p:grpSpPr>
        <p:sp>
          <p:nvSpPr>
            <p:cNvPr id="31" name="圆角矩形 30"/>
            <p:cNvSpPr/>
            <p:nvPr/>
          </p:nvSpPr>
          <p:spPr>
            <a:xfrm>
              <a:off x="9368" y="6740"/>
              <a:ext cx="3965" cy="82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2" name="文本框 31"/>
            <p:cNvSpPr txBox="1"/>
            <p:nvPr/>
          </p:nvSpPr>
          <p:spPr>
            <a:xfrm>
              <a:off x="9613" y="6863"/>
              <a:ext cx="3701" cy="598"/>
            </a:xfrm>
            <a:prstGeom prst="rect">
              <a:avLst/>
            </a:prstGeom>
            <a:noFill/>
          </p:spPr>
          <p:txBody>
            <a:bodyPr wrap="square" rtlCol="0">
              <a:spAutoFit/>
            </a:bodyPr>
            <a:lstStyle/>
            <a:p>
              <a:r>
                <a:rPr lang="zh-CN" altLang="en-US" sz="1800"/>
                <a:t>必要条件的</a:t>
              </a:r>
              <a:endParaRPr lang="zh-CN" altLang="en-US" sz="1800"/>
            </a:p>
            <a:p>
              <a:r>
                <a:rPr lang="zh-CN" altLang="en-US" sz="1800"/>
                <a:t>假言判断</a:t>
              </a:r>
              <a:endParaRPr lang="zh-CN" altLang="en-US" sz="1800"/>
            </a:p>
          </p:txBody>
        </p:sp>
      </p:grpSp>
      <p:cxnSp>
        <p:nvCxnSpPr>
          <p:cNvPr id="33" name="直接箭头连接符 32"/>
          <p:cNvCxnSpPr/>
          <p:nvPr/>
        </p:nvCxnSpPr>
        <p:spPr>
          <a:xfrm>
            <a:off x="6085840" y="4370705"/>
            <a:ext cx="864235"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4" name="小球和鼓">
            <a:hlinkClick r:id="" action="ppaction://media"/>
          </p:cNvPr>
          <p:cNvPicPr/>
          <p:nvPr>
            <a:audioFile r:link="rId11"/>
            <p:extLst>
              <p:ext uri="{DAA4B4D4-6D71-4841-9C94-3DE7FCFB9230}">
                <p14:media xmlns:p14="http://schemas.microsoft.com/office/powerpoint/2010/main" r:embed="rId12"/>
              </p:ext>
            </p:extLst>
          </p:nvPr>
        </p:nvPicPr>
        <p:blipFill>
          <a:blip r:embed="rId6"/>
          <a:stretch>
            <a:fillRect/>
          </a:stretch>
        </p:blipFill>
        <p:spPr>
          <a:xfrm>
            <a:off x="5563870" y="1654175"/>
            <a:ext cx="521335" cy="52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in)">
                                      <p:cBhvr>
                                        <p:cTn id="7" dur="2000"/>
                                        <p:tgtEl>
                                          <p:spTgt spid="26"/>
                                        </p:tgtEl>
                                      </p:cBhvr>
                                    </p:animEffect>
                                  </p:childTnLst>
                                </p:cTn>
                              </p:par>
                              <p:par>
                                <p:cTn id="8" presetID="4"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ox(in)">
                                      <p:cBhvr>
                                        <p:cTn id="15" dur="2000"/>
                                        <p:tgtEl>
                                          <p:spTgt spid="33"/>
                                        </p:tgtEl>
                                      </p:cBhvr>
                                    </p:animEffect>
                                  </p:childTnLst>
                                </p:cTn>
                              </p:par>
                              <p:par>
                                <p:cTn id="16" presetID="4" presetClass="entr" presetSubtype="16"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1">
                  <p:stCondLst>
                    <p:cond delay="indefinite"/>
                  </p:stCondLst>
                  <p:endCondLst>
                    <p:cond evt="onNext" delay="0">
                      <p:tgtEl>
                        <p:sldTgt/>
                      </p:tgtEl>
                    </p:cond>
                    <p:cond evt="onPrev" delay="0">
                      <p:tgtEl>
                        <p:sldTgt/>
                      </p:tgtEl>
                    </p:cond>
                    <p:cond evt="onStopAudio" delay="0">
                      <p:tgtEl>
                        <p:sldTgt/>
                      </p:tgtEl>
                    </p:cond>
                  </p:endCondLst>
                </p:cTn>
                <p:tgtEl>
                  <p:spTgt spid="2"/>
                </p:tgtEl>
              </p:cMediaNode>
            </p:audi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additive="base">
                                        <p:cTn id="24" dur="1" fill="hold"/>
                                        <p:tgtEl>
                                          <p:spTgt spid="2"/>
                                        </p:tgtEl>
                                      </p:cBhvr>
                                    </p:cmd>
                                  </p:childTnLst>
                                </p:cTn>
                              </p:par>
                            </p:childTnLst>
                          </p:cTn>
                        </p:par>
                      </p:childTnLst>
                    </p:cTn>
                  </p:par>
                </p:childTnLst>
              </p:cTn>
              <p:nextCondLst>
                <p:cond evt="onClick" delay="0">
                  <p:tgtEl>
                    <p:spTgt spid="2"/>
                  </p:tgtEl>
                </p:cond>
              </p:nextCondLst>
            </p:seq>
            <p:audio>
              <p:cMediaNode>
                <p:cTn id="25" fill="hold" display="1">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additive="base">
                                        <p:cTn id="30" dur="1" fill="hold"/>
                                        <p:tgtEl>
                                          <p:spTgt spid="28"/>
                                        </p:tgtEl>
                                      </p:cBhvr>
                                    </p:cmd>
                                  </p:childTnLst>
                                </p:cTn>
                              </p:par>
                            </p:childTnLst>
                          </p:cTn>
                        </p:par>
                      </p:childTnLst>
                    </p:cTn>
                  </p:par>
                </p:childTnLst>
              </p:cTn>
              <p:nextCondLst>
                <p:cond evt="onClick" delay="0">
                  <p:tgtEl>
                    <p:spTgt spid="28"/>
                  </p:tgtEl>
                </p:cond>
              </p:nextCondLst>
            </p:seq>
            <p:audio>
              <p:cMediaNode>
                <p:cTn id="31" fill="hold" display="1">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seq concurrent="1" nextAc="seek">
              <p:cTn id="32" restart="whenNotActive" fill="hold" evtFilter="cancelBubble" nodeType="interactiveSeq">
                <p:stCondLst>
                  <p:cond evt="onClick" delay="0">
                    <p:tgtEl>
                      <p:spTgt spid="34"/>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additive="base">
                                        <p:cTn id="36" dur="1" fill="hold"/>
                                        <p:tgtEl>
                                          <p:spTgt spid="34"/>
                                        </p:tgtEl>
                                      </p:cBhvr>
                                    </p:cmd>
                                  </p:childTnLst>
                                </p:cTn>
                              </p:par>
                            </p:childTnLst>
                          </p:cTn>
                        </p:par>
                      </p:childTnLst>
                    </p:cTn>
                  </p:par>
                </p:childTnLst>
              </p:cTn>
              <p:nextCondLst>
                <p:cond evt="onClick" delay="0">
                  <p:tgtEl>
                    <p:spTgt spid="34"/>
                  </p:tgtEl>
                </p:cond>
              </p:nextCondLst>
            </p:seq>
          </p:childTnLst>
        </p:cTn>
      </p:par>
    </p:tnLst>
    <p:bldLst>
      <p:bldP spid="2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4"/>
          <p:cNvSpPr>
            <a:spLocks noChangeArrowheads="1"/>
          </p:cNvSpPr>
          <p:nvPr/>
        </p:nvSpPr>
        <p:spPr bwMode="auto">
          <a:xfrm>
            <a:off x="323850" y="712470"/>
            <a:ext cx="1590675" cy="1007745"/>
          </a:xfrm>
          <a:prstGeom prst="roundRect">
            <a:avLst>
              <a:gd name="adj" fmla="val 13125"/>
            </a:avLst>
          </a:prstGeom>
          <a:solidFill>
            <a:schemeClr val="tx2"/>
          </a:solidFill>
          <a:ln w="3175">
            <a:noFill/>
            <a:round/>
          </a:ln>
        </p:spPr>
        <p:txBody>
          <a:bodyPr anchor="ctr"/>
          <a:lstStyle/>
          <a:p>
            <a:pPr algn="ctr"/>
            <a:r>
              <a:rPr lang="zh-CN" altLang="en-US" sz="2000" b="1" i="0" dirty="0">
                <a:solidFill>
                  <a:schemeClr val="bg1"/>
                </a:solidFill>
                <a:latin typeface="微软雅黑" panose="020B0503020204020204" pitchFamily="34" charset="-122"/>
                <a:ea typeface="微软雅黑" panose="020B0503020204020204" pitchFamily="34" charset="-122"/>
              </a:rPr>
              <a:t>演绎观察</a:t>
            </a:r>
            <a:endParaRPr lang="zh-CN" altLang="en-US" sz="2000" b="1" i="0" dirty="0">
              <a:solidFill>
                <a:schemeClr val="bg1"/>
              </a:solidFill>
              <a:latin typeface="微软雅黑" panose="020B0503020204020204" pitchFamily="34" charset="-122"/>
              <a:ea typeface="微软雅黑" panose="020B0503020204020204" pitchFamily="34" charset="-122"/>
            </a:endParaRPr>
          </a:p>
          <a:p>
            <a:pPr algn="ctr"/>
            <a:r>
              <a:rPr lang="zh-CN" altLang="en-US" sz="2000" b="1" i="0" dirty="0">
                <a:solidFill>
                  <a:schemeClr val="bg1"/>
                </a:solidFill>
                <a:latin typeface="微软雅黑" panose="020B0503020204020204" pitchFamily="34" charset="-122"/>
                <a:ea typeface="微软雅黑" panose="020B0503020204020204" pitchFamily="34" charset="-122"/>
              </a:rPr>
              <a:t>搜集证据</a:t>
            </a:r>
            <a:endParaRPr lang="zh-CN" altLang="en-US" sz="2000" b="1" i="0" dirty="0">
              <a:solidFill>
                <a:schemeClr val="bg1"/>
              </a:solidFill>
              <a:latin typeface="微软雅黑" panose="020B0503020204020204" pitchFamily="34" charset="-122"/>
              <a:ea typeface="微软雅黑" panose="020B0503020204020204" pitchFamily="34" charset="-122"/>
            </a:endParaRPr>
          </a:p>
        </p:txBody>
      </p:sp>
      <p:sp>
        <p:nvSpPr>
          <p:cNvPr id="1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推理与事实</a:t>
            </a:r>
            <a:endParaRPr lang="zh-CN" altLang="en-US" sz="2000" dirty="0">
              <a:solidFill>
                <a:schemeClr val="tx1">
                  <a:lumMod val="65000"/>
                  <a:lumOff val="35000"/>
                </a:schemeClr>
              </a:solidFill>
            </a:endParaRPr>
          </a:p>
        </p:txBody>
      </p:sp>
      <p:sp>
        <p:nvSpPr>
          <p:cNvPr id="11" name="椭圆 10"/>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04</a:t>
            </a:r>
            <a:endParaRPr lang="zh-CN" altLang="en-US" sz="1800" b="1" dirty="0">
              <a:solidFill>
                <a:schemeClr val="bg2"/>
              </a:solidFill>
              <a:latin typeface="+mn-ea"/>
              <a:cs typeface="Arial Unicode MS" panose="020B0604020202020204" pitchFamily="34" charset="-122"/>
            </a:endParaRPr>
          </a:p>
        </p:txBody>
      </p:sp>
      <p:sp>
        <p:nvSpPr>
          <p:cNvPr id="12" name="矩形 11"/>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同心圆 12"/>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pic>
        <p:nvPicPr>
          <p:cNvPr id="3" name="图片 2" descr="../../../../Library/Containers/com.tencent.xinWeChat/Data/Library/Application%20Support/com.tencent.xinWeChat/2.0b4.0.9/01ab9dc8a24c96495dc5b97a0f25237e/Message/MessageTemp/9e20f478899dc29eb19741386f9343c8/Image/21801595321708_.pic_hd.jp"/>
          <p:cNvPicPr>
            <a:picLocks noChangeAspect="1" noChangeArrowheads="1"/>
          </p:cNvPicPr>
          <p:nvPr/>
        </p:nvPicPr>
        <p:blipFill>
          <a:blip r:embed="rId1" cstate="print">
            <a:lum bright="6000"/>
            <a:extLst>
              <a:ext uri="{28A0092B-C50C-407E-A947-70E740481C1C}">
                <a14:useLocalDpi xmlns:a14="http://schemas.microsoft.com/office/drawing/2010/main" val="0"/>
              </a:ext>
            </a:extLst>
          </a:blip>
          <a:srcRect l="3591" t="3883" r="1666" b="20876"/>
          <a:stretch>
            <a:fillRect/>
          </a:stretch>
        </p:blipFill>
        <p:spPr>
          <a:xfrm>
            <a:off x="1537335" y="2005965"/>
            <a:ext cx="5848985" cy="2971800"/>
          </a:xfrm>
          <a:prstGeom prst="rect">
            <a:avLst/>
          </a:prstGeom>
          <a:noFill/>
          <a:ln>
            <a:noFill/>
          </a:ln>
        </p:spPr>
      </p:pic>
      <p:sp>
        <p:nvSpPr>
          <p:cNvPr id="6" name="椭圆 5"/>
          <p:cNvSpPr/>
          <p:nvPr/>
        </p:nvSpPr>
        <p:spPr>
          <a:xfrm>
            <a:off x="5055235" y="4031615"/>
            <a:ext cx="2275205" cy="946150"/>
          </a:xfrm>
          <a:prstGeom prst="ellipse">
            <a:avLst/>
          </a:prstGeom>
          <a:noFill/>
          <a:ln>
            <a:solidFill>
              <a:srgbClr val="C00000"/>
            </a:solidFill>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2073275" y="712470"/>
            <a:ext cx="6811645" cy="113665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ea typeface="+mn-lt"/>
                <a:cs typeface="+mn-lt"/>
              </a:rPr>
              <a:t>       </a:t>
            </a:r>
            <a:r>
              <a:rPr lang="zh-CN" altLang="en-US" sz="1600" dirty="0">
                <a:solidFill>
                  <a:schemeClr val="tx1"/>
                </a:solidFill>
                <a:ea typeface="+mn-lt"/>
                <a:cs typeface="+mn-lt"/>
                <a:sym typeface="+mn-ea"/>
              </a:rPr>
              <a:t>这里我们发现归纳受到了兴奋，但是我们必须要看到，归纳的系统调控有赖于掌握一批能以演绎方式应用于审视一般性原则的演绎结果，所以就表明了接下来要引导演绎性思维运动。</a:t>
            </a:r>
            <a:endParaRPr lang="zh-CN" altLang="en-US" sz="1600" dirty="0">
              <a:solidFill>
                <a:schemeClr val="tx1"/>
              </a:solidFill>
              <a:ea typeface="+mn-lt"/>
              <a:cs typeface="+mn-lt"/>
              <a:sym typeface="+mn-ea"/>
            </a:endParaRPr>
          </a:p>
        </p:txBody>
      </p:sp>
      <p:cxnSp>
        <p:nvCxnSpPr>
          <p:cNvPr id="4" name="直接箭头连接符 3"/>
          <p:cNvCxnSpPr/>
          <p:nvPr/>
        </p:nvCxnSpPr>
        <p:spPr>
          <a:xfrm flipH="1">
            <a:off x="6012815" y="4803775"/>
            <a:ext cx="36004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9"/>
          <p:cNvSpPr/>
          <p:nvPr/>
        </p:nvSpPr>
        <p:spPr bwMode="gray">
          <a:xfrm>
            <a:off x="1312590" y="736114"/>
            <a:ext cx="6768752" cy="1623202"/>
          </a:xfrm>
          <a:custGeom>
            <a:avLst/>
            <a:gdLst>
              <a:gd name="T0" fmla="*/ 0 w 4371"/>
              <a:gd name="T1" fmla="*/ 2147483647 h 1066"/>
              <a:gd name="T2" fmla="*/ 2147483647 w 4371"/>
              <a:gd name="T3" fmla="*/ 2147483647 h 1066"/>
              <a:gd name="T4" fmla="*/ 2147483647 w 4371"/>
              <a:gd name="T5" fmla="*/ 2147483647 h 1066"/>
              <a:gd name="T6" fmla="*/ 2147483647 w 4371"/>
              <a:gd name="T7" fmla="*/ 2147483647 h 1066"/>
              <a:gd name="T8" fmla="*/ 2147483647 w 4371"/>
              <a:gd name="T9" fmla="*/ 2147483647 h 1066"/>
              <a:gd name="T10" fmla="*/ 2147483647 w 4371"/>
              <a:gd name="T11" fmla="*/ 2147483647 h 1066"/>
              <a:gd name="T12" fmla="*/ 2147483647 w 4371"/>
              <a:gd name="T13" fmla="*/ 0 h 1066"/>
              <a:gd name="T14" fmla="*/ 2147483647 w 4371"/>
              <a:gd name="T15" fmla="*/ 2147483647 h 1066"/>
              <a:gd name="T16" fmla="*/ 2147483647 w 4371"/>
              <a:gd name="T17" fmla="*/ 2147483647 h 1066"/>
              <a:gd name="T18" fmla="*/ 2147483647 w 4371"/>
              <a:gd name="T19" fmla="*/ 2147483647 h 1066"/>
              <a:gd name="T20" fmla="*/ 2147483647 w 4371"/>
              <a:gd name="T21" fmla="*/ 2147483647 h 1066"/>
              <a:gd name="T22" fmla="*/ 2147483647 w 4371"/>
              <a:gd name="T23" fmla="*/ 2147483647 h 1066"/>
              <a:gd name="T24" fmla="*/ 2147483647 w 4371"/>
              <a:gd name="T25" fmla="*/ 2147483647 h 1066"/>
              <a:gd name="T26" fmla="*/ 2147483647 w 4371"/>
              <a:gd name="T27" fmla="*/ 2147483647 h 1066"/>
              <a:gd name="T28" fmla="*/ 2147483647 w 4371"/>
              <a:gd name="T29" fmla="*/ 2147483647 h 1066"/>
              <a:gd name="T30" fmla="*/ 0 w 4371"/>
              <a:gd name="T31" fmla="*/ 2147483647 h 10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71"/>
              <a:gd name="T49" fmla="*/ 0 h 1066"/>
              <a:gd name="T50" fmla="*/ 4371 w 4371"/>
              <a:gd name="T51" fmla="*/ 1066 h 106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71" h="1066">
                <a:moveTo>
                  <a:pt x="0" y="845"/>
                </a:moveTo>
                <a:lnTo>
                  <a:pt x="1523" y="313"/>
                </a:lnTo>
                <a:lnTo>
                  <a:pt x="1610" y="617"/>
                </a:lnTo>
                <a:lnTo>
                  <a:pt x="2720" y="243"/>
                </a:lnTo>
                <a:lnTo>
                  <a:pt x="2784" y="538"/>
                </a:lnTo>
                <a:lnTo>
                  <a:pt x="3882" y="266"/>
                </a:lnTo>
                <a:lnTo>
                  <a:pt x="3795" y="0"/>
                </a:lnTo>
                <a:lnTo>
                  <a:pt x="4371" y="269"/>
                </a:lnTo>
                <a:lnTo>
                  <a:pt x="3961" y="832"/>
                </a:lnTo>
                <a:lnTo>
                  <a:pt x="3912" y="542"/>
                </a:lnTo>
                <a:lnTo>
                  <a:pt x="2594" y="921"/>
                </a:lnTo>
                <a:lnTo>
                  <a:pt x="2509" y="620"/>
                </a:lnTo>
                <a:lnTo>
                  <a:pt x="1344" y="968"/>
                </a:lnTo>
                <a:lnTo>
                  <a:pt x="1280" y="666"/>
                </a:lnTo>
                <a:lnTo>
                  <a:pt x="67" y="1066"/>
                </a:lnTo>
                <a:lnTo>
                  <a:pt x="0" y="845"/>
                </a:lnTo>
                <a:close/>
              </a:path>
            </a:pathLst>
          </a:custGeom>
          <a:solidFill>
            <a:schemeClr val="tx2"/>
          </a:solidFill>
          <a:ln>
            <a:noFill/>
          </a:ln>
          <a:effectLst/>
        </p:spPr>
        <p:style>
          <a:lnRef idx="3">
            <a:schemeClr val="lt1"/>
          </a:lnRef>
          <a:fillRef idx="1">
            <a:schemeClr val="accent2"/>
          </a:fillRef>
          <a:effectRef idx="1">
            <a:schemeClr val="accent2"/>
          </a:effectRef>
          <a:fontRef idx="minor">
            <a:schemeClr val="lt1"/>
          </a:fontRef>
        </p:style>
        <p:txBody>
          <a:bodyPr wrap="none" anchor="ctr">
            <a:flatTx/>
          </a:bodyPr>
          <a:lstStyle/>
          <a:p>
            <a:pPr>
              <a:defRPr/>
            </a:pPr>
            <a:endParaRPr lang="zh-CN" altLang="en-US">
              <a:latin typeface="+mn-ea"/>
            </a:endParaRPr>
          </a:p>
        </p:txBody>
      </p:sp>
      <p:sp>
        <p:nvSpPr>
          <p:cNvPr id="16"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推理与事实</a:t>
            </a:r>
            <a:endParaRPr lang="zh-CN" altLang="en-US" sz="2000" dirty="0">
              <a:solidFill>
                <a:schemeClr val="tx1">
                  <a:lumMod val="65000"/>
                  <a:lumOff val="35000"/>
                </a:schemeClr>
              </a:solidFill>
            </a:endParaRPr>
          </a:p>
        </p:txBody>
      </p:sp>
      <p:sp>
        <p:nvSpPr>
          <p:cNvPr id="17" name="椭圆 16"/>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05</a:t>
            </a:r>
            <a:endParaRPr lang="zh-CN" altLang="en-US" sz="1800" b="1" dirty="0">
              <a:solidFill>
                <a:schemeClr val="bg2"/>
              </a:solidFill>
              <a:latin typeface="+mn-ea"/>
              <a:cs typeface="Arial Unicode MS" panose="020B0604020202020204" pitchFamily="34" charset="-122"/>
            </a:endParaRPr>
          </a:p>
        </p:txBody>
      </p:sp>
      <p:sp>
        <p:nvSpPr>
          <p:cNvPr id="20" name="矩形 19"/>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1" name="同心圆 20"/>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100" name="文本框 99"/>
          <p:cNvSpPr txBox="1"/>
          <p:nvPr/>
        </p:nvSpPr>
        <p:spPr>
          <a:xfrm>
            <a:off x="928370" y="2563495"/>
            <a:ext cx="7537450" cy="1938020"/>
          </a:xfrm>
          <a:prstGeom prst="rect">
            <a:avLst/>
          </a:prstGeom>
          <a:noFill/>
          <a:ln w="9525">
            <a:noFill/>
          </a:ln>
        </p:spPr>
        <p:txBody>
          <a:bodyPr wrap="square">
            <a:spAutoFit/>
          </a:bodyPr>
          <a:lstStyle/>
          <a:p>
            <a:pPr marL="0" indent="0" algn="l"/>
            <a:r>
              <a:rPr lang="en-US" altLang="zh-CN" sz="2000" b="0">
                <a:solidFill>
                  <a:srgbClr val="000000"/>
                </a:solidFill>
                <a:latin typeface="华文楷体" panose="02010600040101010101" charset="-122"/>
                <a:ea typeface="华文楷体" panose="02010600040101010101" charset="-122"/>
                <a:cs typeface="华文楷体" panose="02010600040101010101" charset="-122"/>
              </a:rPr>
              <a:t>    </a:t>
            </a:r>
            <a:r>
              <a:rPr lang="en-US" altLang="zh-CN" sz="2000" b="0">
                <a:solidFill>
                  <a:srgbClr val="000000"/>
                </a:solidFill>
                <a:ea typeface="+mn-lt"/>
                <a:cs typeface="+mn-lt"/>
              </a:rPr>
              <a:t> </a:t>
            </a:r>
            <a:r>
              <a:rPr lang="zh-CN" altLang="en-US" sz="2000" b="0">
                <a:solidFill>
                  <a:srgbClr val="000000"/>
                </a:solidFill>
                <a:ea typeface="+mn-lt"/>
                <a:cs typeface="+mn-lt"/>
              </a:rPr>
              <a:t>搜集证据的整个过程中，</a:t>
            </a:r>
            <a:r>
              <a:rPr lang="zh-CN" altLang="en-US" sz="2000">
                <a:solidFill>
                  <a:srgbClr val="000000"/>
                </a:solidFill>
                <a:ea typeface="+mn-lt"/>
                <a:cs typeface="+mn-lt"/>
                <a:sym typeface="+mn-ea"/>
              </a:rPr>
              <a:t>观察对象的选取、观察目的的确定、观察顺序的制定、观察步骤乃至观察方法等的提出都是</a:t>
            </a:r>
            <a:r>
              <a:rPr lang="zh-CN" altLang="en-US" sz="2000">
                <a:solidFill>
                  <a:srgbClr val="C00000"/>
                </a:solidFill>
                <a:ea typeface="+mn-lt"/>
                <a:cs typeface="+mn-lt"/>
                <a:sym typeface="+mn-ea"/>
              </a:rPr>
              <a:t>选择</a:t>
            </a:r>
            <a:r>
              <a:rPr lang="zh-CN" altLang="en-US" sz="2000">
                <a:solidFill>
                  <a:srgbClr val="000000"/>
                </a:solidFill>
                <a:ea typeface="+mn-lt"/>
                <a:cs typeface="+mn-lt"/>
                <a:sym typeface="+mn-ea"/>
              </a:rPr>
              <a:t>，而这些选择的依据都来自于我们提出的问题与假设，以及构想的解决问题的办法（</a:t>
            </a:r>
            <a:r>
              <a:rPr lang="zh-CN" altLang="en-US" sz="2000">
                <a:solidFill>
                  <a:srgbClr val="C00000"/>
                </a:solidFill>
                <a:ea typeface="+mn-lt"/>
                <a:cs typeface="+mn-lt"/>
                <a:sym typeface="+mn-ea"/>
              </a:rPr>
              <a:t>预期</a:t>
            </a:r>
            <a:r>
              <a:rPr lang="zh-CN" altLang="en-US" sz="2000">
                <a:solidFill>
                  <a:srgbClr val="000000"/>
                </a:solidFill>
                <a:ea typeface="+mn-lt"/>
                <a:cs typeface="+mn-lt"/>
                <a:sym typeface="+mn-ea"/>
              </a:rPr>
              <a:t>）。</a:t>
            </a:r>
            <a:endParaRPr lang="zh-CN" altLang="en-US" sz="2000">
              <a:solidFill>
                <a:srgbClr val="000000"/>
              </a:solidFill>
              <a:ea typeface="+mn-lt"/>
              <a:cs typeface="+mn-lt"/>
              <a:sym typeface="+mn-ea"/>
            </a:endParaRPr>
          </a:p>
          <a:p>
            <a:pPr marL="0" indent="0" algn="l"/>
            <a:r>
              <a:rPr lang="zh-CN" altLang="en-US" sz="2000">
                <a:solidFill>
                  <a:srgbClr val="000000"/>
                </a:solidFill>
                <a:ea typeface="+mn-lt"/>
                <a:cs typeface="+mn-lt"/>
                <a:sym typeface="+mn-ea"/>
              </a:rPr>
              <a:t>    观察的事实要形成一个统一的整体才能发挥证据的作用。</a:t>
            </a:r>
            <a:r>
              <a:rPr lang="zh-CN" altLang="en-US" sz="2000" b="0">
                <a:solidFill>
                  <a:srgbClr val="000000"/>
                </a:solidFill>
                <a:ea typeface="+mn-lt"/>
                <a:cs typeface="+mn-lt"/>
              </a:rPr>
              <a:t>观察要越来越充分，观念才会越来越清晰。</a:t>
            </a:r>
            <a:endParaRPr lang="zh-CN" altLang="en-US" sz="2000" b="0">
              <a:solidFill>
                <a:srgbClr val="000000"/>
              </a:solidFill>
              <a:ea typeface="+mn-lt"/>
              <a:cs typeface="+mn-lt"/>
            </a:endParaRPr>
          </a:p>
        </p:txBody>
      </p:sp>
      <p:sp>
        <p:nvSpPr>
          <p:cNvPr id="2" name="圆角矩形 1"/>
          <p:cNvSpPr/>
          <p:nvPr/>
        </p:nvSpPr>
        <p:spPr>
          <a:xfrm>
            <a:off x="795020" y="2454275"/>
            <a:ext cx="7803515" cy="217170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altLang="zh-CN" sz="1600">
                <a:solidFill>
                  <a:schemeClr val="tx1"/>
                </a:solidFill>
                <a:ea typeface="+mn-lt"/>
                <a:cs typeface="+mn-lt"/>
              </a:rPr>
              <a:t>       </a:t>
            </a:r>
            <a:endParaRPr lang="zh-CN" altLang="en-US" sz="1600" dirty="0">
              <a:solidFill>
                <a:schemeClr val="tx1"/>
              </a:solidFill>
              <a:ea typeface="+mn-lt"/>
              <a:cs typeface="+mn-lt"/>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1197110" y="2680762"/>
            <a:ext cx="6749780" cy="675640"/>
          </a:xfrm>
          <a:prstGeom prst="rect">
            <a:avLst/>
          </a:prstGeom>
        </p:spPr>
        <p:txBody>
          <a:bodyPr wrap="square" lIns="121960" tIns="60980" rIns="121960" bIns="60980">
            <a:spAutoFit/>
          </a:bodyPr>
          <a:lstStyle/>
          <a:p>
            <a:pPr algn="ctr">
              <a:defRPr/>
            </a:pPr>
            <a:r>
              <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rPr>
              <a:t>拓展延伸</a:t>
            </a:r>
            <a:endPar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endParaRPr>
          </a:p>
        </p:txBody>
      </p:sp>
      <p:sp>
        <p:nvSpPr>
          <p:cNvPr id="35" name="KSO_Shape"/>
          <p:cNvSpPr/>
          <p:nvPr/>
        </p:nvSpPr>
        <p:spPr bwMode="auto">
          <a:xfrm>
            <a:off x="3671888" y="1671638"/>
            <a:ext cx="1800225" cy="1800225"/>
          </a:xfrm>
          <a:custGeom>
            <a:avLst/>
            <a:gdLst>
              <a:gd name="T0" fmla="*/ 214374 w 3896"/>
              <a:gd name="T1" fmla="*/ 276344 h 3896"/>
              <a:gd name="T2" fmla="*/ 214374 w 3896"/>
              <a:gd name="T3" fmla="*/ 1524515 h 3896"/>
              <a:gd name="T4" fmla="*/ 270740 w 3896"/>
              <a:gd name="T5" fmla="*/ 1580431 h 3896"/>
              <a:gd name="T6" fmla="*/ 1528803 w 3896"/>
              <a:gd name="T7" fmla="*/ 1580431 h 3896"/>
              <a:gd name="T8" fmla="*/ 1585169 w 3896"/>
              <a:gd name="T9" fmla="*/ 1524515 h 3896"/>
              <a:gd name="T10" fmla="*/ 1585169 w 3896"/>
              <a:gd name="T11" fmla="*/ 276344 h 3896"/>
              <a:gd name="T12" fmla="*/ 1528803 w 3896"/>
              <a:gd name="T13" fmla="*/ 219966 h 3896"/>
              <a:gd name="T14" fmla="*/ 270740 w 3896"/>
              <a:gd name="T15" fmla="*/ 219966 h 3896"/>
              <a:gd name="T16" fmla="*/ 214374 w 3896"/>
              <a:gd name="T17" fmla="*/ 276344 h 3896"/>
              <a:gd name="T18" fmla="*/ 1743639 w 3896"/>
              <a:gd name="T19" fmla="*/ 0 h 3896"/>
              <a:gd name="T20" fmla="*/ 1405907 w 3896"/>
              <a:gd name="T21" fmla="*/ 0 h 3896"/>
              <a:gd name="T22" fmla="*/ 1350004 w 3896"/>
              <a:gd name="T23" fmla="*/ 56378 h 3896"/>
              <a:gd name="T24" fmla="*/ 1405907 w 3896"/>
              <a:gd name="T25" fmla="*/ 107210 h 3896"/>
              <a:gd name="T26" fmla="*/ 1692356 w 3896"/>
              <a:gd name="T27" fmla="*/ 107210 h 3896"/>
              <a:gd name="T28" fmla="*/ 1692356 w 3896"/>
              <a:gd name="T29" fmla="*/ 393721 h 3896"/>
              <a:gd name="T30" fmla="*/ 1743639 w 3896"/>
              <a:gd name="T31" fmla="*/ 450099 h 3896"/>
              <a:gd name="T32" fmla="*/ 1800005 w 3896"/>
              <a:gd name="T33" fmla="*/ 393721 h 3896"/>
              <a:gd name="T34" fmla="*/ 1800005 w 3896"/>
              <a:gd name="T35" fmla="*/ 56378 h 3896"/>
              <a:gd name="T36" fmla="*/ 1743639 w 3896"/>
              <a:gd name="T37" fmla="*/ 0 h 3896"/>
              <a:gd name="T38" fmla="*/ 1743639 w 3896"/>
              <a:gd name="T39" fmla="*/ 1350298 h 3896"/>
              <a:gd name="T40" fmla="*/ 1692356 w 3896"/>
              <a:gd name="T41" fmla="*/ 1406676 h 3896"/>
              <a:gd name="T42" fmla="*/ 1692356 w 3896"/>
              <a:gd name="T43" fmla="*/ 1693187 h 3896"/>
              <a:gd name="T44" fmla="*/ 1405907 w 3896"/>
              <a:gd name="T45" fmla="*/ 1693187 h 3896"/>
              <a:gd name="T46" fmla="*/ 1350004 w 3896"/>
              <a:gd name="T47" fmla="*/ 1744019 h 3896"/>
              <a:gd name="T48" fmla="*/ 1405907 w 3896"/>
              <a:gd name="T49" fmla="*/ 1800397 h 3896"/>
              <a:gd name="T50" fmla="*/ 1743639 w 3896"/>
              <a:gd name="T51" fmla="*/ 1800397 h 3896"/>
              <a:gd name="T52" fmla="*/ 1800005 w 3896"/>
              <a:gd name="T53" fmla="*/ 1744019 h 3896"/>
              <a:gd name="T54" fmla="*/ 1800005 w 3896"/>
              <a:gd name="T55" fmla="*/ 1406676 h 3896"/>
              <a:gd name="T56" fmla="*/ 1743639 w 3896"/>
              <a:gd name="T57" fmla="*/ 1350298 h 3896"/>
              <a:gd name="T58" fmla="*/ 55904 w 3896"/>
              <a:gd name="T59" fmla="*/ 450099 h 3896"/>
              <a:gd name="T60" fmla="*/ 107187 w 3896"/>
              <a:gd name="T61" fmla="*/ 393721 h 3896"/>
              <a:gd name="T62" fmla="*/ 107187 w 3896"/>
              <a:gd name="T63" fmla="*/ 107210 h 3896"/>
              <a:gd name="T64" fmla="*/ 393636 w 3896"/>
              <a:gd name="T65" fmla="*/ 107210 h 3896"/>
              <a:gd name="T66" fmla="*/ 450001 w 3896"/>
              <a:gd name="T67" fmla="*/ 56378 h 3896"/>
              <a:gd name="T68" fmla="*/ 393636 w 3896"/>
              <a:gd name="T69" fmla="*/ 0 h 3896"/>
              <a:gd name="T70" fmla="*/ 55904 w 3896"/>
              <a:gd name="T71" fmla="*/ 0 h 3896"/>
              <a:gd name="T72" fmla="*/ 0 w 3896"/>
              <a:gd name="T73" fmla="*/ 56378 h 3896"/>
              <a:gd name="T74" fmla="*/ 0 w 3896"/>
              <a:gd name="T75" fmla="*/ 393721 h 3896"/>
              <a:gd name="T76" fmla="*/ 55904 w 3896"/>
              <a:gd name="T77" fmla="*/ 450099 h 3896"/>
              <a:gd name="T78" fmla="*/ 393636 w 3896"/>
              <a:gd name="T79" fmla="*/ 1693187 h 3896"/>
              <a:gd name="T80" fmla="*/ 107187 w 3896"/>
              <a:gd name="T81" fmla="*/ 1693187 h 3896"/>
              <a:gd name="T82" fmla="*/ 107187 w 3896"/>
              <a:gd name="T83" fmla="*/ 1406676 h 3896"/>
              <a:gd name="T84" fmla="*/ 55904 w 3896"/>
              <a:gd name="T85" fmla="*/ 1350298 h 3896"/>
              <a:gd name="T86" fmla="*/ 0 w 3896"/>
              <a:gd name="T87" fmla="*/ 1406676 h 3896"/>
              <a:gd name="T88" fmla="*/ 0 w 3896"/>
              <a:gd name="T89" fmla="*/ 1744019 h 3896"/>
              <a:gd name="T90" fmla="*/ 55904 w 3896"/>
              <a:gd name="T91" fmla="*/ 1800397 h 3896"/>
              <a:gd name="T92" fmla="*/ 393636 w 3896"/>
              <a:gd name="T93" fmla="*/ 1800397 h 3896"/>
              <a:gd name="T94" fmla="*/ 450001 w 3896"/>
              <a:gd name="T95" fmla="*/ 1744019 h 3896"/>
              <a:gd name="T96" fmla="*/ 393636 w 3896"/>
              <a:gd name="T97" fmla="*/ 1693187 h 3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96" h="3896">
                <a:moveTo>
                  <a:pt x="464" y="598"/>
                </a:moveTo>
                <a:cubicBezTo>
                  <a:pt x="464" y="3299"/>
                  <a:pt x="464" y="3299"/>
                  <a:pt x="464" y="3299"/>
                </a:cubicBezTo>
                <a:cubicBezTo>
                  <a:pt x="464" y="3366"/>
                  <a:pt x="519" y="3420"/>
                  <a:pt x="586" y="3420"/>
                </a:cubicBezTo>
                <a:cubicBezTo>
                  <a:pt x="3309" y="3420"/>
                  <a:pt x="3309" y="3420"/>
                  <a:pt x="3309" y="3420"/>
                </a:cubicBezTo>
                <a:cubicBezTo>
                  <a:pt x="3377" y="3420"/>
                  <a:pt x="3431" y="3366"/>
                  <a:pt x="3431" y="3299"/>
                </a:cubicBezTo>
                <a:cubicBezTo>
                  <a:pt x="3431" y="598"/>
                  <a:pt x="3431" y="598"/>
                  <a:pt x="3431" y="598"/>
                </a:cubicBezTo>
                <a:cubicBezTo>
                  <a:pt x="3431" y="530"/>
                  <a:pt x="3377" y="476"/>
                  <a:pt x="3309" y="476"/>
                </a:cubicBezTo>
                <a:cubicBezTo>
                  <a:pt x="586" y="476"/>
                  <a:pt x="586" y="476"/>
                  <a:pt x="586" y="476"/>
                </a:cubicBezTo>
                <a:cubicBezTo>
                  <a:pt x="519" y="476"/>
                  <a:pt x="464" y="530"/>
                  <a:pt x="464" y="598"/>
                </a:cubicBezTo>
                <a:close/>
                <a:moveTo>
                  <a:pt x="3774" y="0"/>
                </a:moveTo>
                <a:cubicBezTo>
                  <a:pt x="3043" y="0"/>
                  <a:pt x="3043" y="0"/>
                  <a:pt x="3043" y="0"/>
                </a:cubicBezTo>
                <a:cubicBezTo>
                  <a:pt x="2976" y="0"/>
                  <a:pt x="2922" y="54"/>
                  <a:pt x="2922" y="122"/>
                </a:cubicBezTo>
                <a:cubicBezTo>
                  <a:pt x="2922" y="189"/>
                  <a:pt x="2976" y="232"/>
                  <a:pt x="3043" y="232"/>
                </a:cubicBezTo>
                <a:cubicBezTo>
                  <a:pt x="3663" y="232"/>
                  <a:pt x="3663" y="232"/>
                  <a:pt x="3663" y="232"/>
                </a:cubicBezTo>
                <a:cubicBezTo>
                  <a:pt x="3663" y="852"/>
                  <a:pt x="3663" y="852"/>
                  <a:pt x="3663" y="852"/>
                </a:cubicBezTo>
                <a:cubicBezTo>
                  <a:pt x="3663" y="919"/>
                  <a:pt x="3707" y="974"/>
                  <a:pt x="3774" y="974"/>
                </a:cubicBezTo>
                <a:cubicBezTo>
                  <a:pt x="3841" y="974"/>
                  <a:pt x="3896" y="919"/>
                  <a:pt x="3896" y="852"/>
                </a:cubicBezTo>
                <a:cubicBezTo>
                  <a:pt x="3896" y="122"/>
                  <a:pt x="3896" y="122"/>
                  <a:pt x="3896" y="122"/>
                </a:cubicBezTo>
                <a:cubicBezTo>
                  <a:pt x="3896" y="54"/>
                  <a:pt x="3841" y="0"/>
                  <a:pt x="3774" y="0"/>
                </a:cubicBezTo>
                <a:close/>
                <a:moveTo>
                  <a:pt x="3774" y="2922"/>
                </a:moveTo>
                <a:cubicBezTo>
                  <a:pt x="3707" y="2922"/>
                  <a:pt x="3663" y="2977"/>
                  <a:pt x="3663" y="3044"/>
                </a:cubicBezTo>
                <a:cubicBezTo>
                  <a:pt x="3663" y="3664"/>
                  <a:pt x="3663" y="3664"/>
                  <a:pt x="3663" y="3664"/>
                </a:cubicBezTo>
                <a:cubicBezTo>
                  <a:pt x="3043" y="3664"/>
                  <a:pt x="3043" y="3664"/>
                  <a:pt x="3043" y="3664"/>
                </a:cubicBezTo>
                <a:cubicBezTo>
                  <a:pt x="2976" y="3664"/>
                  <a:pt x="2922" y="3707"/>
                  <a:pt x="2922" y="3774"/>
                </a:cubicBezTo>
                <a:cubicBezTo>
                  <a:pt x="2922" y="3841"/>
                  <a:pt x="2976" y="3896"/>
                  <a:pt x="3043" y="3896"/>
                </a:cubicBezTo>
                <a:cubicBezTo>
                  <a:pt x="3774" y="3896"/>
                  <a:pt x="3774" y="3896"/>
                  <a:pt x="3774" y="3896"/>
                </a:cubicBezTo>
                <a:cubicBezTo>
                  <a:pt x="3841" y="3896"/>
                  <a:pt x="3896" y="3841"/>
                  <a:pt x="3896" y="3774"/>
                </a:cubicBezTo>
                <a:cubicBezTo>
                  <a:pt x="3896" y="3044"/>
                  <a:pt x="3896" y="3044"/>
                  <a:pt x="3896" y="3044"/>
                </a:cubicBezTo>
                <a:cubicBezTo>
                  <a:pt x="3896" y="2977"/>
                  <a:pt x="3841" y="2922"/>
                  <a:pt x="3774" y="2922"/>
                </a:cubicBezTo>
                <a:close/>
                <a:moveTo>
                  <a:pt x="121" y="974"/>
                </a:moveTo>
                <a:cubicBezTo>
                  <a:pt x="188" y="974"/>
                  <a:pt x="232" y="919"/>
                  <a:pt x="232" y="852"/>
                </a:cubicBezTo>
                <a:cubicBezTo>
                  <a:pt x="232" y="232"/>
                  <a:pt x="232" y="232"/>
                  <a:pt x="232" y="232"/>
                </a:cubicBezTo>
                <a:cubicBezTo>
                  <a:pt x="852" y="232"/>
                  <a:pt x="852" y="232"/>
                  <a:pt x="852" y="232"/>
                </a:cubicBezTo>
                <a:cubicBezTo>
                  <a:pt x="919" y="232"/>
                  <a:pt x="974" y="189"/>
                  <a:pt x="974" y="122"/>
                </a:cubicBezTo>
                <a:cubicBezTo>
                  <a:pt x="974" y="54"/>
                  <a:pt x="919" y="0"/>
                  <a:pt x="852" y="0"/>
                </a:cubicBezTo>
                <a:cubicBezTo>
                  <a:pt x="121" y="0"/>
                  <a:pt x="121" y="0"/>
                  <a:pt x="121" y="0"/>
                </a:cubicBezTo>
                <a:cubicBezTo>
                  <a:pt x="54" y="0"/>
                  <a:pt x="0" y="54"/>
                  <a:pt x="0" y="122"/>
                </a:cubicBezTo>
                <a:cubicBezTo>
                  <a:pt x="0" y="852"/>
                  <a:pt x="0" y="852"/>
                  <a:pt x="0" y="852"/>
                </a:cubicBezTo>
                <a:cubicBezTo>
                  <a:pt x="0" y="919"/>
                  <a:pt x="54" y="974"/>
                  <a:pt x="121" y="974"/>
                </a:cubicBezTo>
                <a:close/>
                <a:moveTo>
                  <a:pt x="852" y="3664"/>
                </a:moveTo>
                <a:cubicBezTo>
                  <a:pt x="232" y="3664"/>
                  <a:pt x="232" y="3664"/>
                  <a:pt x="232" y="3664"/>
                </a:cubicBezTo>
                <a:cubicBezTo>
                  <a:pt x="232" y="3044"/>
                  <a:pt x="232" y="3044"/>
                  <a:pt x="232" y="3044"/>
                </a:cubicBezTo>
                <a:cubicBezTo>
                  <a:pt x="232" y="2977"/>
                  <a:pt x="188" y="2922"/>
                  <a:pt x="121" y="2922"/>
                </a:cubicBezTo>
                <a:cubicBezTo>
                  <a:pt x="54" y="2922"/>
                  <a:pt x="0" y="2977"/>
                  <a:pt x="0" y="3044"/>
                </a:cubicBezTo>
                <a:cubicBezTo>
                  <a:pt x="0" y="3774"/>
                  <a:pt x="0" y="3774"/>
                  <a:pt x="0" y="3774"/>
                </a:cubicBezTo>
                <a:cubicBezTo>
                  <a:pt x="0" y="3841"/>
                  <a:pt x="54" y="3896"/>
                  <a:pt x="121" y="3896"/>
                </a:cubicBezTo>
                <a:cubicBezTo>
                  <a:pt x="852" y="3896"/>
                  <a:pt x="852" y="3896"/>
                  <a:pt x="852" y="3896"/>
                </a:cubicBezTo>
                <a:cubicBezTo>
                  <a:pt x="919" y="3896"/>
                  <a:pt x="974" y="3841"/>
                  <a:pt x="974" y="3774"/>
                </a:cubicBezTo>
                <a:cubicBezTo>
                  <a:pt x="974" y="3707"/>
                  <a:pt x="919" y="3664"/>
                  <a:pt x="852" y="3664"/>
                </a:cubicBezTo>
                <a:close/>
              </a:path>
            </a:pathLst>
          </a:custGeom>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9pPr>
          </a:lstStyle>
          <a:p>
            <a:endParaRPr lang="zh-CN" altLang="en-US"/>
          </a:p>
        </p:txBody>
      </p:sp>
      <p:grpSp>
        <p:nvGrpSpPr>
          <p:cNvPr id="2" name="组合 35"/>
          <p:cNvGrpSpPr/>
          <p:nvPr/>
        </p:nvGrpSpPr>
        <p:grpSpPr>
          <a:xfrm>
            <a:off x="4052791" y="1531357"/>
            <a:ext cx="1038418" cy="1038418"/>
            <a:chOff x="1591689" y="850704"/>
            <a:chExt cx="1685620" cy="1685620"/>
          </a:xfrm>
        </p:grpSpPr>
        <p:sp>
          <p:nvSpPr>
            <p:cNvPr id="37" name="KSO_Shape"/>
            <p:cNvSpPr/>
            <p:nvPr/>
          </p:nvSpPr>
          <p:spPr>
            <a:xfrm>
              <a:off x="1591689" y="850704"/>
              <a:ext cx="1685620" cy="1685620"/>
            </a:xfrm>
            <a:prstGeom prst="round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sp>
          <p:nvSpPr>
            <p:cNvPr id="38" name="KSO_Shape"/>
            <p:cNvSpPr/>
            <p:nvPr/>
          </p:nvSpPr>
          <p:spPr>
            <a:xfrm>
              <a:off x="1591689" y="850704"/>
              <a:ext cx="1685620" cy="1685620"/>
            </a:xfrm>
            <a:prstGeom prst="roundRect">
              <a:avLst/>
            </a:prstGeom>
            <a:solidFill>
              <a:schemeClr val="tx2">
                <a:alpha val="7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latin typeface="Arial" panose="020B0604020202090204" pitchFamily="34" charset="0"/>
                  <a:cs typeface="Arial" panose="020B0604020202090204" pitchFamily="34" charset="0"/>
                </a:rPr>
                <a:t>5</a:t>
              </a:r>
              <a:endParaRPr lang="en-US" altLang="zh-CN" sz="6000" dirty="0">
                <a:latin typeface="Arial" panose="020B0604020202090204" pitchFamily="34" charset="0"/>
                <a:cs typeface="Arial" panose="020B060402020209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8"/>
          <p:cNvSpPr txBox="1"/>
          <p:nvPr/>
        </p:nvSpPr>
        <p:spPr>
          <a:xfrm>
            <a:off x="1214414"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拓展延伸</a:t>
            </a:r>
            <a:endParaRPr lang="zh-CN" altLang="en-US" sz="2000" dirty="0">
              <a:solidFill>
                <a:schemeClr val="tx1">
                  <a:lumMod val="65000"/>
                  <a:lumOff val="35000"/>
                </a:schemeClr>
              </a:solidFill>
            </a:endParaRPr>
          </a:p>
        </p:txBody>
      </p:sp>
      <p:sp>
        <p:nvSpPr>
          <p:cNvPr id="11" name="椭圆 10"/>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05</a:t>
            </a:r>
            <a:endParaRPr lang="zh-CN" altLang="en-US" sz="1800" b="1" dirty="0">
              <a:solidFill>
                <a:schemeClr val="bg2"/>
              </a:solidFill>
              <a:latin typeface="+mn-ea"/>
              <a:cs typeface="Arial Unicode MS" panose="020B0604020202020204" pitchFamily="34" charset="-122"/>
            </a:endParaRPr>
          </a:p>
        </p:txBody>
      </p:sp>
      <p:sp>
        <p:nvSpPr>
          <p:cNvPr id="12" name="矩形 11"/>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13" name="同心圆 12"/>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pic>
        <p:nvPicPr>
          <p:cNvPr id="5" name="图片 4" descr="22651596281052_.pic_hd"/>
          <p:cNvPicPr>
            <a:picLocks noChangeAspect="1"/>
          </p:cNvPicPr>
          <p:nvPr/>
        </p:nvPicPr>
        <p:blipFill>
          <a:blip r:embed="rId1"/>
          <a:srcRect t="6864" b="17758"/>
          <a:stretch>
            <a:fillRect/>
          </a:stretch>
        </p:blipFill>
        <p:spPr>
          <a:xfrm>
            <a:off x="3095625" y="1842135"/>
            <a:ext cx="5574030" cy="3151505"/>
          </a:xfrm>
          <a:prstGeom prst="rect">
            <a:avLst/>
          </a:prstGeom>
        </p:spPr>
      </p:pic>
      <p:sp>
        <p:nvSpPr>
          <p:cNvPr id="2" name="AutoShape 4"/>
          <p:cNvSpPr>
            <a:spLocks noChangeArrowheads="1"/>
          </p:cNvSpPr>
          <p:nvPr/>
        </p:nvSpPr>
        <p:spPr bwMode="auto">
          <a:xfrm>
            <a:off x="323850" y="712470"/>
            <a:ext cx="1590675" cy="1007745"/>
          </a:xfrm>
          <a:prstGeom prst="roundRect">
            <a:avLst>
              <a:gd name="adj" fmla="val 13125"/>
            </a:avLst>
          </a:prstGeom>
          <a:solidFill>
            <a:schemeClr val="tx2"/>
          </a:solidFill>
          <a:ln w="3175">
            <a:noFill/>
            <a:round/>
          </a:ln>
        </p:spPr>
        <p:txBody>
          <a:bodyPr anchor="ctr"/>
          <a:lstStyle/>
          <a:p>
            <a:pPr algn="ctr"/>
            <a:r>
              <a:rPr lang="zh-CN" altLang="en-US" sz="2000" b="1" i="0" dirty="0">
                <a:solidFill>
                  <a:schemeClr val="bg1"/>
                </a:solidFill>
                <a:latin typeface="微软雅黑" panose="020B0503020204020204" pitchFamily="34" charset="-122"/>
                <a:ea typeface="微软雅黑" panose="020B0503020204020204" pitchFamily="34" charset="-122"/>
              </a:rPr>
              <a:t>拓展延伸</a:t>
            </a:r>
            <a:endParaRPr lang="zh-CN" altLang="en-US" sz="2000" b="1" i="0" dirty="0">
              <a:solidFill>
                <a:schemeClr val="bg1"/>
              </a:solidFill>
              <a:latin typeface="微软雅黑" panose="020B0503020204020204" pitchFamily="34" charset="-122"/>
              <a:ea typeface="微软雅黑" panose="020B0503020204020204" pitchFamily="34" charset="-122"/>
            </a:endParaRPr>
          </a:p>
        </p:txBody>
      </p:sp>
      <p:sp>
        <p:nvSpPr>
          <p:cNvPr id="6" name="圆角矩形 5"/>
          <p:cNvSpPr/>
          <p:nvPr/>
        </p:nvSpPr>
        <p:spPr>
          <a:xfrm>
            <a:off x="2051685" y="640715"/>
            <a:ext cx="6833235" cy="109093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chemeClr val="tx1"/>
                </a:solidFill>
                <a:ea typeface="+mn-lt"/>
                <a:cs typeface="+mn-lt"/>
              </a:rPr>
              <a:t>      </a:t>
            </a:r>
            <a:r>
              <a:rPr sz="1600">
                <a:solidFill>
                  <a:schemeClr val="tx1"/>
                </a:solidFill>
                <a:ea typeface="+mn-lt"/>
                <a:cs typeface="+mn-lt"/>
              </a:rPr>
              <a:t>本课的拓展环节是回到最初的记录单。利用今天得到的结论：声音是由物体振动产生的。来说一说记录单中的各种声音都是由什么物体振动发出的。</a:t>
            </a:r>
            <a:endParaRPr lang="zh-CN" sz="1600">
              <a:solidFill>
                <a:schemeClr val="tx1"/>
              </a:solidFill>
              <a:ea typeface="+mn-lt"/>
              <a:cs typeface="+mn-lt"/>
            </a:endParaRPr>
          </a:p>
        </p:txBody>
      </p:sp>
      <p:sp>
        <p:nvSpPr>
          <p:cNvPr id="27" name="圆角矩形 26"/>
          <p:cNvSpPr/>
          <p:nvPr/>
        </p:nvSpPr>
        <p:spPr>
          <a:xfrm>
            <a:off x="3122930" y="4294505"/>
            <a:ext cx="1120775" cy="52387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20" name="右箭头 19"/>
          <p:cNvSpPr>
            <a:spLocks noChangeArrowheads="1"/>
          </p:cNvSpPr>
          <p:nvPr/>
        </p:nvSpPr>
        <p:spPr bwMode="auto">
          <a:xfrm rot="10800000">
            <a:off x="2307590" y="4413250"/>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3" name="圆角矩形 2"/>
          <p:cNvSpPr/>
          <p:nvPr/>
        </p:nvSpPr>
        <p:spPr>
          <a:xfrm>
            <a:off x="229870" y="4294505"/>
            <a:ext cx="1761490" cy="5245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19" name="文本框 18"/>
          <p:cNvSpPr txBox="1"/>
          <p:nvPr/>
        </p:nvSpPr>
        <p:spPr>
          <a:xfrm>
            <a:off x="314960" y="4367530"/>
            <a:ext cx="1675765" cy="368300"/>
          </a:xfrm>
          <a:prstGeom prst="rect">
            <a:avLst/>
          </a:prstGeom>
          <a:noFill/>
        </p:spPr>
        <p:txBody>
          <a:bodyPr wrap="square" rtlCol="0">
            <a:spAutoFit/>
          </a:bodyPr>
          <a:lstStyle/>
          <a:p>
            <a:r>
              <a:rPr lang="zh-CN" altLang="en-US" sz="1800"/>
              <a:t>引发新的问题</a:t>
            </a:r>
            <a:endParaRPr lang="zh-CN" altLang="en-US" sz="1800"/>
          </a:p>
        </p:txBody>
      </p:sp>
      <p:sp>
        <p:nvSpPr>
          <p:cNvPr id="7" name="圆角矩形 6"/>
          <p:cNvSpPr/>
          <p:nvPr/>
        </p:nvSpPr>
        <p:spPr>
          <a:xfrm>
            <a:off x="3095625" y="2713355"/>
            <a:ext cx="1120775" cy="150939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chemeClr val="tx1"/>
                </a:solidFill>
                <a:ea typeface="+mn-lt"/>
                <a:cs typeface="+mn-lt"/>
              </a:rPr>
              <a:t>      </a:t>
            </a:r>
            <a:endParaRPr sz="1600">
              <a:solidFill>
                <a:schemeClr val="tx1"/>
              </a:solidFill>
              <a:ea typeface="+mn-lt"/>
              <a:cs typeface="+mn-lt"/>
            </a:endParaRPr>
          </a:p>
        </p:txBody>
      </p:sp>
      <p:sp>
        <p:nvSpPr>
          <p:cNvPr id="8" name="右箭头 7"/>
          <p:cNvSpPr>
            <a:spLocks noChangeArrowheads="1"/>
          </p:cNvSpPr>
          <p:nvPr/>
        </p:nvSpPr>
        <p:spPr bwMode="auto">
          <a:xfrm rot="10800000">
            <a:off x="2307590" y="3059430"/>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nvSpPr>
        <p:spPr>
          <a:xfrm>
            <a:off x="272415" y="2785745"/>
            <a:ext cx="1760855" cy="8350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600">
                <a:solidFill>
                  <a:schemeClr val="tx1"/>
                </a:solidFill>
                <a:ea typeface="+mn-lt"/>
                <a:cs typeface="+mn-lt"/>
              </a:rPr>
              <a:t>      </a:t>
            </a:r>
            <a:endParaRPr sz="1600">
              <a:solidFill>
                <a:schemeClr val="tx1"/>
              </a:solidFill>
              <a:ea typeface="+mn-lt"/>
              <a:cs typeface="+mn-lt"/>
            </a:endParaRPr>
          </a:p>
        </p:txBody>
      </p:sp>
      <p:sp>
        <p:nvSpPr>
          <p:cNvPr id="14" name="文本框 13"/>
          <p:cNvSpPr txBox="1"/>
          <p:nvPr/>
        </p:nvSpPr>
        <p:spPr>
          <a:xfrm>
            <a:off x="285750" y="2880360"/>
            <a:ext cx="1822450" cy="645160"/>
          </a:xfrm>
          <a:prstGeom prst="rect">
            <a:avLst/>
          </a:prstGeom>
          <a:noFill/>
        </p:spPr>
        <p:txBody>
          <a:bodyPr wrap="square" rtlCol="0">
            <a:spAutoFit/>
          </a:bodyPr>
          <a:lstStyle/>
          <a:p>
            <a:r>
              <a:rPr lang="zh-CN" altLang="en-US" sz="1800"/>
              <a:t>学生基于得出的结论进行解释</a:t>
            </a:r>
            <a:endParaRPr lang="zh-CN" altLang="en-US" sz="1800"/>
          </a:p>
        </p:txBody>
      </p:sp>
      <p:cxnSp>
        <p:nvCxnSpPr>
          <p:cNvPr id="4" name="直接箭头连接符 3"/>
          <p:cNvCxnSpPr/>
          <p:nvPr/>
        </p:nvCxnSpPr>
        <p:spPr>
          <a:xfrm flipH="1">
            <a:off x="7447915" y="4875530"/>
            <a:ext cx="360045"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2"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linds(horizontal)">
                                      <p:cBhvr>
                                        <p:cTn id="21" dur="500"/>
                                        <p:tgtEl>
                                          <p:spTgt spid="27"/>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linds(horizontal)">
                                      <p:cBhvr>
                                        <p:cTn id="27" dur="500"/>
                                        <p:tgtEl>
                                          <p:spTgt spid="19"/>
                                        </p:tgtEl>
                                      </p:cBhvr>
                                    </p:animEffect>
                                  </p:childTnLst>
                                </p:cTn>
                              </p:par>
                              <p:par>
                                <p:cTn id="28" presetID="3" presetClass="entr" presetSubtype="10" fill="hold" grpId="2"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animBg="1"/>
      <p:bldP spid="27" grpId="2" animBg="1"/>
      <p:bldP spid="20" grpId="0" animBg="1"/>
      <p:bldP spid="3" grpId="1" animBg="1"/>
      <p:bldP spid="3" grpId="2" animBg="1"/>
      <p:bldP spid="19" grpId="0"/>
      <p:bldP spid="7" grpId="0" animBg="1"/>
      <p:bldP spid="8" grpId="0" animBg="1"/>
      <p:bldP spid="9" grpId="0"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圆角矩形 28"/>
          <p:cNvSpPr/>
          <p:nvPr/>
        </p:nvSpPr>
        <p:spPr>
          <a:xfrm>
            <a:off x="4095036" y="1195018"/>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400" dirty="0">
                <a:solidFill>
                  <a:schemeClr val="bg1"/>
                </a:solidFill>
                <a:latin typeface="+mj-lt"/>
                <a:ea typeface="Arial Unicode MS" panose="020B0604020202020204" pitchFamily="34" charset="-122"/>
                <a:cs typeface="Arial Unicode MS" panose="020B0604020202020204" pitchFamily="34" charset="-122"/>
              </a:rPr>
              <a:t>1</a:t>
            </a:r>
            <a:endParaRPr lang="en-US" altLang="zh-CN" sz="2400" dirty="0">
              <a:solidFill>
                <a:schemeClr val="bg1"/>
              </a:solidFill>
              <a:latin typeface="+mj-lt"/>
              <a:ea typeface="Arial Unicode MS" panose="020B0604020202020204" pitchFamily="34" charset="-122"/>
              <a:cs typeface="Arial Unicode MS" panose="020B0604020202020204" pitchFamily="34" charset="-122"/>
            </a:endParaRPr>
          </a:p>
        </p:txBody>
      </p:sp>
      <p:grpSp>
        <p:nvGrpSpPr>
          <p:cNvPr id="3" name="组合 29"/>
          <p:cNvGrpSpPr/>
          <p:nvPr/>
        </p:nvGrpSpPr>
        <p:grpSpPr>
          <a:xfrm>
            <a:off x="4725035" y="1195070"/>
            <a:ext cx="2017395" cy="503555"/>
            <a:chOff x="6315199" y="2410178"/>
            <a:chExt cx="3744416" cy="511504"/>
          </a:xfrm>
        </p:grpSpPr>
        <p:sp>
          <p:nvSpPr>
            <p:cNvPr id="31" name="圆角矩形 30"/>
            <p:cNvSpPr/>
            <p:nvPr/>
          </p:nvSpPr>
          <p:spPr>
            <a:xfrm>
              <a:off x="6315199" y="2410178"/>
              <a:ext cx="3744416"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32" name="矩形 31"/>
            <p:cNvSpPr/>
            <p:nvPr/>
          </p:nvSpPr>
          <p:spPr>
            <a:xfrm>
              <a:off x="6893964" y="2450466"/>
              <a:ext cx="2653076" cy="436036"/>
            </a:xfrm>
            <a:prstGeom prst="rect">
              <a:avLst/>
            </a:prstGeom>
          </p:spPr>
          <p:txBody>
            <a:bodyPr wrap="square" lIns="121960" tIns="60980" rIns="121960" bIns="60980">
              <a:spAutoFit/>
            </a:bodyPr>
            <a:lstStyle/>
            <a:p>
              <a:pPr>
                <a:defRPr/>
              </a:pPr>
              <a:r>
                <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rPr>
                <a:t>问题情境</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endParaRPr>
            </a:p>
          </p:txBody>
        </p:sp>
      </p:grpSp>
      <p:sp>
        <p:nvSpPr>
          <p:cNvPr id="36" name="圆角矩形 35"/>
          <p:cNvSpPr/>
          <p:nvPr/>
        </p:nvSpPr>
        <p:spPr>
          <a:xfrm>
            <a:off x="4095036" y="1883819"/>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400" dirty="0">
                <a:solidFill>
                  <a:schemeClr val="bg1"/>
                </a:solidFill>
                <a:latin typeface="+mj-lt"/>
                <a:ea typeface="Arial Unicode MS" panose="020B0604020202020204" pitchFamily="34" charset="-122"/>
                <a:cs typeface="Arial Unicode MS" panose="020B0604020202020204" pitchFamily="34" charset="-122"/>
              </a:rPr>
              <a:t>2</a:t>
            </a:r>
            <a:endParaRPr lang="en-US" altLang="zh-CN" sz="2400" dirty="0">
              <a:solidFill>
                <a:schemeClr val="bg1"/>
              </a:solidFill>
              <a:latin typeface="+mj-lt"/>
              <a:ea typeface="Arial Unicode MS" panose="020B0604020202020204" pitchFamily="34" charset="-122"/>
              <a:cs typeface="Arial Unicode MS" panose="020B0604020202020204" pitchFamily="34" charset="-122"/>
            </a:endParaRPr>
          </a:p>
        </p:txBody>
      </p:sp>
      <p:grpSp>
        <p:nvGrpSpPr>
          <p:cNvPr id="4" name="组合 36"/>
          <p:cNvGrpSpPr/>
          <p:nvPr/>
        </p:nvGrpSpPr>
        <p:grpSpPr>
          <a:xfrm>
            <a:off x="4742815" y="1883410"/>
            <a:ext cx="2017395" cy="504190"/>
            <a:chOff x="6339097" y="3296031"/>
            <a:chExt cx="3744416" cy="511504"/>
          </a:xfrm>
        </p:grpSpPr>
        <p:sp>
          <p:nvSpPr>
            <p:cNvPr id="38" name="圆角矩形 37"/>
            <p:cNvSpPr/>
            <p:nvPr/>
          </p:nvSpPr>
          <p:spPr>
            <a:xfrm>
              <a:off x="6339097" y="3296031"/>
              <a:ext cx="3744416"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39" name="矩形 38"/>
            <p:cNvSpPr/>
            <p:nvPr/>
          </p:nvSpPr>
          <p:spPr>
            <a:xfrm>
              <a:off x="6765751" y="3336616"/>
              <a:ext cx="3151579" cy="435487"/>
            </a:xfrm>
            <a:prstGeom prst="rect">
              <a:avLst/>
            </a:prstGeom>
          </p:spPr>
          <p:txBody>
            <a:bodyPr wrap="square" lIns="121960" tIns="60980" rIns="121960" bIns="60980">
              <a:spAutoFit/>
            </a:bodyPr>
            <a:lstStyle/>
            <a:p>
              <a:pPr>
                <a:defRPr/>
              </a:pPr>
              <a:r>
                <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rPr>
                <a:t>问题的设立</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endParaRPr>
            </a:p>
          </p:txBody>
        </p:sp>
      </p:grpSp>
      <p:sp>
        <p:nvSpPr>
          <p:cNvPr id="40" name="圆角矩形 39"/>
          <p:cNvSpPr/>
          <p:nvPr/>
        </p:nvSpPr>
        <p:spPr>
          <a:xfrm>
            <a:off x="4095036" y="2586670"/>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400" dirty="0">
                <a:solidFill>
                  <a:schemeClr val="bg1"/>
                </a:solidFill>
                <a:latin typeface="+mj-lt"/>
                <a:ea typeface="Arial Unicode MS" panose="020B0604020202020204" pitchFamily="34" charset="-122"/>
                <a:cs typeface="Arial Unicode MS" panose="020B0604020202020204" pitchFamily="34" charset="-122"/>
              </a:rPr>
              <a:t>3</a:t>
            </a:r>
            <a:endParaRPr lang="en-US" altLang="zh-CN" sz="2400" dirty="0">
              <a:solidFill>
                <a:schemeClr val="bg1"/>
              </a:solidFill>
              <a:latin typeface="+mj-lt"/>
              <a:ea typeface="Arial Unicode MS" panose="020B0604020202020204" pitchFamily="34" charset="-122"/>
              <a:cs typeface="Arial Unicode MS" panose="020B0604020202020204" pitchFamily="34" charset="-122"/>
            </a:endParaRPr>
          </a:p>
        </p:txBody>
      </p:sp>
      <p:grpSp>
        <p:nvGrpSpPr>
          <p:cNvPr id="5" name="组合 40"/>
          <p:cNvGrpSpPr/>
          <p:nvPr/>
        </p:nvGrpSpPr>
        <p:grpSpPr>
          <a:xfrm>
            <a:off x="4742815" y="2586355"/>
            <a:ext cx="2017395" cy="503555"/>
            <a:chOff x="6339097" y="4180903"/>
            <a:chExt cx="3744416" cy="511504"/>
          </a:xfrm>
        </p:grpSpPr>
        <p:sp>
          <p:nvSpPr>
            <p:cNvPr id="46" name="圆角矩形 45"/>
            <p:cNvSpPr/>
            <p:nvPr/>
          </p:nvSpPr>
          <p:spPr>
            <a:xfrm>
              <a:off x="6339097" y="4180903"/>
              <a:ext cx="3744416"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47" name="矩形 46"/>
            <p:cNvSpPr/>
            <p:nvPr/>
          </p:nvSpPr>
          <p:spPr>
            <a:xfrm>
              <a:off x="6765751" y="4222185"/>
              <a:ext cx="3019576" cy="436036"/>
            </a:xfrm>
            <a:prstGeom prst="rect">
              <a:avLst/>
            </a:prstGeom>
          </p:spPr>
          <p:txBody>
            <a:bodyPr wrap="square" lIns="121960" tIns="60980" rIns="121960" bIns="60980">
              <a:spAutoFit/>
            </a:bodyPr>
            <a:lstStyle/>
            <a:p>
              <a:pPr>
                <a:defRPr/>
              </a:pPr>
              <a:r>
                <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rPr>
                <a:t>解决的确定</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endParaRPr>
            </a:p>
          </p:txBody>
        </p:sp>
      </p:grpSp>
      <p:sp>
        <p:nvSpPr>
          <p:cNvPr id="68" name="TextBox 67"/>
          <p:cNvSpPr txBox="1"/>
          <p:nvPr/>
        </p:nvSpPr>
        <p:spPr>
          <a:xfrm>
            <a:off x="169245" y="171850"/>
            <a:ext cx="2160240" cy="643890"/>
          </a:xfrm>
          <a:prstGeom prst="rect">
            <a:avLst/>
          </a:prstGeom>
          <a:noFill/>
        </p:spPr>
        <p:txBody>
          <a:bodyPr wrap="square" lIns="91361" tIns="45679" rIns="91361" bIns="45679">
            <a:spAutoFit/>
          </a:bodyPr>
          <a:lstStyle/>
          <a:p>
            <a:pPr algn="ctr">
              <a:defRPr/>
            </a:pPr>
            <a:r>
              <a:rPr lang="zh-CN" altLang="en-US" sz="3600" b="1" dirty="0">
                <a:solidFill>
                  <a:schemeClr val="tx1">
                    <a:lumMod val="50000"/>
                    <a:lumOff val="50000"/>
                  </a:schemeClr>
                </a:solidFill>
                <a:latin typeface="微软雅黑" panose="020B0503020204020204" pitchFamily="34" charset="-122"/>
                <a:ea typeface="微软雅黑" panose="020B0503020204020204" pitchFamily="34" charset="-122"/>
              </a:rPr>
              <a:t>目录</a:t>
            </a:r>
            <a:endParaRPr lang="zh-CN" altLang="en-US" sz="2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圆角矩形 5"/>
          <p:cNvSpPr/>
          <p:nvPr/>
        </p:nvSpPr>
        <p:spPr>
          <a:xfrm>
            <a:off x="4104640" y="3276600"/>
            <a:ext cx="476250" cy="504190"/>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400" dirty="0">
                <a:solidFill>
                  <a:schemeClr val="bg1"/>
                </a:solidFill>
                <a:latin typeface="+mj-lt"/>
                <a:ea typeface="Arial Unicode MS" panose="020B0604020202020204" pitchFamily="34" charset="-122"/>
                <a:cs typeface="Arial Unicode MS" panose="020B0604020202020204" pitchFamily="34" charset="-122"/>
              </a:rPr>
              <a:t>4</a:t>
            </a:r>
            <a:endParaRPr lang="en-US" altLang="zh-CN" sz="2400" dirty="0">
              <a:solidFill>
                <a:schemeClr val="bg1"/>
              </a:solidFill>
              <a:latin typeface="+mj-lt"/>
              <a:ea typeface="Arial Unicode MS" panose="020B0604020202020204" pitchFamily="34" charset="-122"/>
              <a:cs typeface="Arial Unicode MS" panose="020B0604020202020204" pitchFamily="34" charset="-122"/>
            </a:endParaRPr>
          </a:p>
        </p:txBody>
      </p:sp>
      <p:grpSp>
        <p:nvGrpSpPr>
          <p:cNvPr id="7" name="组合 40"/>
          <p:cNvGrpSpPr/>
          <p:nvPr/>
        </p:nvGrpSpPr>
        <p:grpSpPr>
          <a:xfrm>
            <a:off x="4752340" y="3276600"/>
            <a:ext cx="2017395" cy="503555"/>
            <a:chOff x="6339097" y="4180903"/>
            <a:chExt cx="3744416" cy="511504"/>
          </a:xfrm>
        </p:grpSpPr>
        <p:sp>
          <p:nvSpPr>
            <p:cNvPr id="8" name="圆角矩形 7"/>
            <p:cNvSpPr/>
            <p:nvPr/>
          </p:nvSpPr>
          <p:spPr>
            <a:xfrm>
              <a:off x="6339097" y="4180903"/>
              <a:ext cx="3744416"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9" name="矩形 8"/>
            <p:cNvSpPr/>
            <p:nvPr/>
          </p:nvSpPr>
          <p:spPr>
            <a:xfrm>
              <a:off x="6898538" y="4221882"/>
              <a:ext cx="2736305" cy="435848"/>
            </a:xfrm>
            <a:prstGeom prst="rect">
              <a:avLst/>
            </a:prstGeom>
          </p:spPr>
          <p:txBody>
            <a:bodyPr wrap="square" lIns="121960" tIns="60980" rIns="121960" bIns="60980">
              <a:spAutoFit/>
            </a:bodyPr>
            <a:lstStyle/>
            <a:p>
              <a:pPr>
                <a:defRPr/>
              </a:pP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endParaRPr>
            </a:p>
          </p:txBody>
        </p:sp>
      </p:grpSp>
      <p:sp>
        <p:nvSpPr>
          <p:cNvPr id="10" name="矩形 9"/>
          <p:cNvSpPr/>
          <p:nvPr/>
        </p:nvSpPr>
        <p:spPr>
          <a:xfrm>
            <a:off x="4981575" y="3316605"/>
            <a:ext cx="1741805" cy="429260"/>
          </a:xfrm>
          <a:prstGeom prst="rect">
            <a:avLst/>
          </a:prstGeom>
        </p:spPr>
        <p:txBody>
          <a:bodyPr wrap="square" lIns="121960" tIns="60980" rIns="121960" bIns="60980">
            <a:spAutoFit/>
          </a:bodyPr>
          <a:lstStyle/>
          <a:p>
            <a:pPr>
              <a:defRPr/>
            </a:pPr>
            <a:r>
              <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rPr>
              <a:t>推理与事实</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endParaRPr>
          </a:p>
        </p:txBody>
      </p:sp>
      <p:sp>
        <p:nvSpPr>
          <p:cNvPr id="11" name="圆角矩形 10"/>
          <p:cNvSpPr/>
          <p:nvPr/>
        </p:nvSpPr>
        <p:spPr>
          <a:xfrm>
            <a:off x="4088051" y="3977955"/>
            <a:ext cx="491917" cy="503773"/>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370" tIns="45685" rIns="91370" bIns="45685" anchor="ctr"/>
          <a:lstStyle/>
          <a:p>
            <a:pPr algn="ctr">
              <a:defRPr/>
            </a:pPr>
            <a:r>
              <a:rPr lang="en-US" altLang="zh-CN" sz="2400" dirty="0">
                <a:solidFill>
                  <a:schemeClr val="bg1"/>
                </a:solidFill>
                <a:latin typeface="+mj-lt"/>
                <a:ea typeface="Arial Unicode MS" panose="020B0604020202020204" pitchFamily="34" charset="-122"/>
                <a:cs typeface="Arial Unicode MS" panose="020B0604020202020204" pitchFamily="34" charset="-122"/>
              </a:rPr>
              <a:t>5</a:t>
            </a:r>
            <a:endParaRPr lang="en-US" altLang="zh-CN" sz="2400" dirty="0">
              <a:solidFill>
                <a:schemeClr val="bg1"/>
              </a:solidFill>
              <a:latin typeface="+mj-lt"/>
              <a:ea typeface="Arial Unicode MS" panose="020B0604020202020204" pitchFamily="34" charset="-122"/>
              <a:cs typeface="Arial Unicode MS" panose="020B0604020202020204" pitchFamily="34" charset="-122"/>
            </a:endParaRPr>
          </a:p>
        </p:txBody>
      </p:sp>
      <p:grpSp>
        <p:nvGrpSpPr>
          <p:cNvPr id="12" name="组合 40"/>
          <p:cNvGrpSpPr/>
          <p:nvPr/>
        </p:nvGrpSpPr>
        <p:grpSpPr>
          <a:xfrm>
            <a:off x="4735830" y="3977640"/>
            <a:ext cx="2017395" cy="503555"/>
            <a:chOff x="6339097" y="4180903"/>
            <a:chExt cx="3744416" cy="511504"/>
          </a:xfrm>
        </p:grpSpPr>
        <p:sp>
          <p:nvSpPr>
            <p:cNvPr id="13" name="圆角矩形 12"/>
            <p:cNvSpPr/>
            <p:nvPr/>
          </p:nvSpPr>
          <p:spPr>
            <a:xfrm>
              <a:off x="6339097" y="4180903"/>
              <a:ext cx="3744416" cy="511504"/>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3600" dirty="0">
                <a:solidFill>
                  <a:schemeClr val="bg1"/>
                </a:solidFill>
                <a:latin typeface="+mj-lt"/>
                <a:ea typeface="Arial Unicode MS" panose="020B0604020202020204" pitchFamily="34" charset="-122"/>
                <a:cs typeface="Arial Unicode MS" panose="020B0604020202020204" pitchFamily="34" charset="-122"/>
              </a:endParaRPr>
            </a:p>
          </p:txBody>
        </p:sp>
        <p:sp>
          <p:nvSpPr>
            <p:cNvPr id="14" name="矩形 13"/>
            <p:cNvSpPr/>
            <p:nvPr/>
          </p:nvSpPr>
          <p:spPr>
            <a:xfrm>
              <a:off x="6898538" y="4221882"/>
              <a:ext cx="2736305" cy="435848"/>
            </a:xfrm>
            <a:prstGeom prst="rect">
              <a:avLst/>
            </a:prstGeom>
          </p:spPr>
          <p:txBody>
            <a:bodyPr wrap="square" lIns="121960" tIns="60980" rIns="121960" bIns="60980">
              <a:spAutoFit/>
            </a:bodyPr>
            <a:lstStyle/>
            <a:p>
              <a:pPr>
                <a:defRPr/>
              </a:pP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endParaRPr>
            </a:p>
          </p:txBody>
        </p:sp>
      </p:grpSp>
      <p:sp>
        <p:nvSpPr>
          <p:cNvPr id="15" name="矩形 14"/>
          <p:cNvSpPr/>
          <p:nvPr/>
        </p:nvSpPr>
        <p:spPr>
          <a:xfrm>
            <a:off x="5053330" y="4052570"/>
            <a:ext cx="1473835" cy="429260"/>
          </a:xfrm>
          <a:prstGeom prst="rect">
            <a:avLst/>
          </a:prstGeom>
        </p:spPr>
        <p:txBody>
          <a:bodyPr wrap="square" lIns="121960" tIns="60980" rIns="121960" bIns="60980">
            <a:spAutoFit/>
          </a:bodyPr>
          <a:lstStyle/>
          <a:p>
            <a:pPr>
              <a:defRPr/>
            </a:pPr>
            <a:r>
              <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rPr>
              <a:t>拓展延伸</a:t>
            </a:r>
            <a:endParaRPr lang="zh-CN" altLang="zh-CN" sz="2000" b="1" kern="100" dirty="0">
              <a:solidFill>
                <a:schemeClr val="bg1"/>
              </a:solidFill>
              <a:latin typeface="微软雅黑" panose="020B0503020204020204" pitchFamily="34" charset="-122"/>
              <a:ea typeface="微软雅黑" panose="020B0503020204020204" pitchFamily="34" charset="-122"/>
              <a:cs typeface="Times New Roman" panose="02020703060505090304" pitchFamily="18" charset="0"/>
            </a:endParaRPr>
          </a:p>
        </p:txBody>
      </p:sp>
      <p:sp>
        <p:nvSpPr>
          <p:cNvPr id="34" name="左箭头标注 33"/>
          <p:cNvSpPr/>
          <p:nvPr/>
        </p:nvSpPr>
        <p:spPr>
          <a:xfrm>
            <a:off x="6717030" y="610235"/>
            <a:ext cx="2291715" cy="4176395"/>
          </a:xfrm>
          <a:prstGeom prst="leftArrowCallout">
            <a:avLst>
              <a:gd name="adj1" fmla="val 28389"/>
              <a:gd name="adj2" fmla="val 26706"/>
              <a:gd name="adj3" fmla="val 16563"/>
              <a:gd name="adj4" fmla="val 75890"/>
            </a:avLst>
          </a:prstGeom>
          <a:noFill/>
          <a:ln w="28575"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400">
                <a:solidFill>
                  <a:schemeClr val="tx1"/>
                </a:solidFill>
                <a:sym typeface="+mn-ea"/>
              </a:rPr>
              <a:t>以学生的认知，来磨合探究逻辑的发展。</a:t>
            </a:r>
            <a:endParaRPr lang="zh-CN" altLang="en-US" sz="2400">
              <a:solidFill>
                <a:schemeClr val="tx1"/>
              </a:solidFill>
              <a:sym typeface="+mn-ea"/>
            </a:endParaRPr>
          </a:p>
        </p:txBody>
      </p:sp>
      <p:sp>
        <p:nvSpPr>
          <p:cNvPr id="20" name="圆角矩形 19"/>
          <p:cNvSpPr/>
          <p:nvPr/>
        </p:nvSpPr>
        <p:spPr>
          <a:xfrm>
            <a:off x="169545" y="1090930"/>
            <a:ext cx="3333115" cy="90487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zh-CN" altLang="en-US" sz="2000">
                <a:solidFill>
                  <a:srgbClr val="000000"/>
                </a:solidFill>
                <a:ea typeface="+mn-lt"/>
                <a:cs typeface="Songti SC Regular" panose="02010800040101010101" charset="-122"/>
                <a:sym typeface="+mn-ea"/>
              </a:rPr>
              <a:t>环节一：对问题的初步解释</a:t>
            </a:r>
            <a:endParaRPr lang="zh-CN" altLang="en-US" sz="2000">
              <a:solidFill>
                <a:srgbClr val="000000"/>
              </a:solidFill>
              <a:ea typeface="+mn-lt"/>
              <a:cs typeface="Songti SC Regular" panose="02010800040101010101" charset="-122"/>
              <a:sym typeface="+mn-ea"/>
            </a:endParaRPr>
          </a:p>
        </p:txBody>
      </p:sp>
      <p:sp>
        <p:nvSpPr>
          <p:cNvPr id="18" name="圆角矩形 17"/>
          <p:cNvSpPr/>
          <p:nvPr/>
        </p:nvSpPr>
        <p:spPr>
          <a:xfrm>
            <a:off x="169545" y="2378710"/>
            <a:ext cx="3333115" cy="90487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r>
              <a:rPr lang="zh-CN" altLang="en-US" sz="2000">
                <a:solidFill>
                  <a:srgbClr val="000000"/>
                </a:solidFill>
                <a:ea typeface="+mn-lt"/>
                <a:cs typeface="Songti SC Regular" panose="02010800040101010101" charset="-122"/>
                <a:sym typeface="+mn-ea"/>
              </a:rPr>
              <a:t>环节二：形成可探究问题</a:t>
            </a:r>
            <a:endParaRPr lang="zh-CN" altLang="en-US" sz="2000">
              <a:solidFill>
                <a:srgbClr val="000000"/>
              </a:solidFill>
              <a:ea typeface="+mn-lt"/>
              <a:cs typeface="Songti SC Regular" panose="02010800040101010101" charset="-122"/>
              <a:sym typeface="+mn-ea"/>
            </a:endParaRPr>
          </a:p>
        </p:txBody>
      </p:sp>
      <p:sp>
        <p:nvSpPr>
          <p:cNvPr id="19" name="圆角矩形 18"/>
          <p:cNvSpPr/>
          <p:nvPr/>
        </p:nvSpPr>
        <p:spPr>
          <a:xfrm>
            <a:off x="169545" y="3602355"/>
            <a:ext cx="3333115" cy="90487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r>
              <a:rPr lang="zh-CN" altLang="en-US" sz="2000">
                <a:solidFill>
                  <a:srgbClr val="000000"/>
                </a:solidFill>
                <a:ea typeface="+mn-lt"/>
                <a:cs typeface="Songti SC Regular" panose="02010800040101010101" charset="-122"/>
                <a:sym typeface="+mn-ea"/>
              </a:rPr>
              <a:t>环节三：论证假设</a:t>
            </a:r>
            <a:endParaRPr lang="zh-CN" altLang="en-US" sz="2000">
              <a:solidFill>
                <a:srgbClr val="000000"/>
              </a:solidFill>
              <a:ea typeface="+mn-lt"/>
              <a:cs typeface="Songti SC Regular" panose="02010800040101010101" charset="-122"/>
              <a:sym typeface="+mn-ea"/>
            </a:endParaRPr>
          </a:p>
        </p:txBody>
      </p:sp>
      <p:sp>
        <p:nvSpPr>
          <p:cNvPr id="21" name="右大括号 20"/>
          <p:cNvSpPr/>
          <p:nvPr/>
        </p:nvSpPr>
        <p:spPr>
          <a:xfrm rot="10800000">
            <a:off x="3707765" y="2192020"/>
            <a:ext cx="215900" cy="864235"/>
          </a:xfrm>
          <a:prstGeom prst="rightBrace">
            <a:avLst>
              <a:gd name="adj1" fmla="val 8333"/>
              <a:gd name="adj2" fmla="val 51726"/>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右大括号 21"/>
          <p:cNvSpPr/>
          <p:nvPr/>
        </p:nvSpPr>
        <p:spPr>
          <a:xfrm rot="10800000">
            <a:off x="3707765" y="3582670"/>
            <a:ext cx="215900" cy="86423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4" name="直接箭头连接符 23"/>
          <p:cNvCxnSpPr/>
          <p:nvPr/>
        </p:nvCxnSpPr>
        <p:spPr>
          <a:xfrm>
            <a:off x="3563620" y="1562735"/>
            <a:ext cx="504190" cy="6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56" presetClass="path" presetSubtype="0" accel="50000" decel="50000" fill="hold" nodeType="withEffect">
                                  <p:stCondLst>
                                    <p:cond delay="250"/>
                                  </p:stCondLst>
                                  <p:childTnLst>
                                    <p:animMotion origin="layout" path="M -0.03737 0.0412 L -6.25E-7 2.96296E-6 " pathEditMode="relative" rAng="0" ptsTypes="AA">
                                      <p:cBhvr>
                                        <p:cTn id="9" dur="700" fill="hold"/>
                                        <p:tgtEl>
                                          <p:spTgt spid="29"/>
                                        </p:tgtEl>
                                        <p:attrNameLst>
                                          <p:attrName>ppt_x</p:attrName>
                                          <p:attrName>ppt_y</p:attrName>
                                        </p:attrNameLst>
                                      </p:cBhvr>
                                      <p:rCtr x="1862" y="-2060"/>
                                    </p:animMotion>
                                  </p:childTnLst>
                                </p:cTn>
                              </p:par>
                              <p:par>
                                <p:cTn id="10" presetID="22" presetClass="entr" presetSubtype="8"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childTnLst>
                                </p:cTn>
                              </p:par>
                              <p:par>
                                <p:cTn id="16" presetID="56" presetClass="path" presetSubtype="0" accel="50000" decel="50000" fill="hold" nodeType="withEffect">
                                  <p:stCondLst>
                                    <p:cond delay="500"/>
                                  </p:stCondLst>
                                  <p:childTnLst>
                                    <p:animMotion origin="layout" path="M -0.03737 0.0412 L -6.25E-7 -7.40741E-7 " pathEditMode="relative" rAng="0" ptsTypes="AA">
                                      <p:cBhvr>
                                        <p:cTn id="17" dur="700" fill="hold"/>
                                        <p:tgtEl>
                                          <p:spTgt spid="36"/>
                                        </p:tgtEl>
                                        <p:attrNameLst>
                                          <p:attrName>ppt_x</p:attrName>
                                          <p:attrName>ppt_y</p:attrName>
                                        </p:attrNameLst>
                                      </p:cBhvr>
                                      <p:rCtr x="1862" y="-2060"/>
                                    </p:animMotion>
                                  </p:childTnLst>
                                </p:cTn>
                              </p:par>
                              <p:par>
                                <p:cTn id="18" presetID="22" presetClass="entr" presetSubtype="8" fill="hold" nodeType="withEffect">
                                  <p:stCondLst>
                                    <p:cond delay="75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0" presetClass="entr" presetSubtype="0" fill="hold" nodeType="withEffect">
                                  <p:stCondLst>
                                    <p:cond delay="75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childTnLst>
                                </p:cTn>
                              </p:par>
                              <p:par>
                                <p:cTn id="24" presetID="56" presetClass="path" presetSubtype="0" accel="50000" decel="50000" fill="hold" nodeType="withEffect">
                                  <p:stCondLst>
                                    <p:cond delay="750"/>
                                  </p:stCondLst>
                                  <p:childTnLst>
                                    <p:animMotion origin="layout" path="M -0.03737 0.04121 L -6.25E-7 -4.44444E-6 " pathEditMode="relative" rAng="0" ptsTypes="AA">
                                      <p:cBhvr>
                                        <p:cTn id="25" dur="700" fill="hold"/>
                                        <p:tgtEl>
                                          <p:spTgt spid="40"/>
                                        </p:tgtEl>
                                        <p:attrNameLst>
                                          <p:attrName>ppt_x</p:attrName>
                                          <p:attrName>ppt_y</p:attrName>
                                        </p:attrNameLst>
                                      </p:cBhvr>
                                      <p:rCtr x="1862" y="-2060"/>
                                    </p:animMotion>
                                  </p:childTnLst>
                                </p:cTn>
                              </p:par>
                              <p:par>
                                <p:cTn id="26" presetID="22" presetClass="entr" presetSubtype="8" fill="hold" nodeType="withEffect">
                                  <p:stCondLst>
                                    <p:cond delay="100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0" presetClass="entr" presetSubtype="0" fill="hold" nodeType="withEffect">
                                  <p:stCondLst>
                                    <p:cond delay="75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childTnLst>
                                </p:cTn>
                              </p:par>
                              <p:par>
                                <p:cTn id="32" presetID="56" presetClass="path" presetSubtype="0" accel="50000" decel="50000" fill="hold" nodeType="withEffect">
                                  <p:stCondLst>
                                    <p:cond delay="750"/>
                                  </p:stCondLst>
                                  <p:childTnLst>
                                    <p:animMotion origin="layout" path="M -0.03737 0.04121 L -6.25E-7 -4.44444E-6 " pathEditMode="relative" rAng="0" ptsTypes="AA">
                                      <p:cBhvr>
                                        <p:cTn id="33" dur="700" fill="hold"/>
                                        <p:tgtEl>
                                          <p:spTgt spid="6"/>
                                        </p:tgtEl>
                                        <p:attrNameLst>
                                          <p:attrName>ppt_x</p:attrName>
                                          <p:attrName>ppt_y</p:attrName>
                                        </p:attrNameLst>
                                      </p:cBhvr>
                                      <p:rCtr x="1862" y="-2060"/>
                                    </p:animMotion>
                                  </p:childTnLst>
                                </p:cTn>
                              </p:par>
                              <p:par>
                                <p:cTn id="34" presetID="22" presetClass="entr" presetSubtype="8" fill="hold" nodeType="withEffect">
                                  <p:stCondLst>
                                    <p:cond delay="100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par>
                                <p:cTn id="37" presetID="10" presetClass="entr" presetSubtype="0" fill="hold" nodeType="withEffect">
                                  <p:stCondLst>
                                    <p:cond delay="75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par>
                                <p:cTn id="40" presetID="56" presetClass="path" presetSubtype="0" accel="50000" decel="50000" fill="hold" nodeType="withEffect">
                                  <p:stCondLst>
                                    <p:cond delay="750"/>
                                  </p:stCondLst>
                                  <p:childTnLst>
                                    <p:animMotion origin="layout" path="M -0.03737 0.04121 L -6.25E-7 -4.44444E-6 " pathEditMode="relative" rAng="0" ptsTypes="AA">
                                      <p:cBhvr>
                                        <p:cTn id="41" dur="700" fill="hold"/>
                                        <p:tgtEl>
                                          <p:spTgt spid="11"/>
                                        </p:tgtEl>
                                        <p:attrNameLst>
                                          <p:attrName>ppt_x</p:attrName>
                                          <p:attrName>ppt_y</p:attrName>
                                        </p:attrNameLst>
                                      </p:cBhvr>
                                      <p:rCtr x="1862" y="-2060"/>
                                    </p:animMotion>
                                  </p:childTnLst>
                                </p:cTn>
                              </p:par>
                              <p:par>
                                <p:cTn id="42" presetID="22" presetClass="entr" presetSubtype="8" fill="hold" nodeType="withEffect">
                                  <p:stCondLst>
                                    <p:cond delay="100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right)">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ldLvl="0" animBg="1"/>
      <p:bldP spid="3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03</a:t>
            </a:r>
            <a:endParaRPr lang="zh-CN" altLang="en-US" sz="1800" b="1" dirty="0">
              <a:solidFill>
                <a:schemeClr val="bg2"/>
              </a:solidFill>
              <a:latin typeface="+mn-ea"/>
              <a:cs typeface="Arial Unicode MS" panose="020B0604020202020204" pitchFamily="34" charset="-122"/>
            </a:endParaRPr>
          </a:p>
        </p:txBody>
      </p:sp>
      <p:sp>
        <p:nvSpPr>
          <p:cNvPr id="15" name="矩形 14"/>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mn-ea"/>
            </a:endParaRPr>
          </a:p>
        </p:txBody>
      </p:sp>
      <p:sp>
        <p:nvSpPr>
          <p:cNvPr id="16" name="同心圆 15"/>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8" name="TextBox 18"/>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解决的确定</a:t>
            </a:r>
            <a:endParaRPr lang="zh-CN" altLang="en-US" sz="2000" dirty="0">
              <a:solidFill>
                <a:schemeClr val="tx1">
                  <a:lumMod val="65000"/>
                  <a:lumOff val="35000"/>
                </a:schemeClr>
              </a:solidFill>
            </a:endParaRPr>
          </a:p>
        </p:txBody>
      </p:sp>
      <p:sp>
        <p:nvSpPr>
          <p:cNvPr id="2" name="椭圆 1"/>
          <p:cNvSpPr/>
          <p:nvPr/>
        </p:nvSpPr>
        <p:spPr>
          <a:xfrm rot="20940000">
            <a:off x="704215" y="2923540"/>
            <a:ext cx="3195320" cy="17265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rot="20580000">
            <a:off x="638810" y="1980565"/>
            <a:ext cx="4690110" cy="29565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rot="20580000">
            <a:off x="575310" y="1303020"/>
            <a:ext cx="6924675" cy="36569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rot="20580000">
            <a:off x="534035" y="710565"/>
            <a:ext cx="8266430" cy="42335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1"/>
          <a:stretch>
            <a:fillRect/>
          </a:stretch>
        </p:blipFill>
        <p:spPr>
          <a:xfrm>
            <a:off x="1357630" y="3649345"/>
            <a:ext cx="1245235" cy="824230"/>
          </a:xfrm>
          <a:prstGeom prst="rect">
            <a:avLst/>
          </a:prstGeom>
        </p:spPr>
      </p:pic>
      <p:pic>
        <p:nvPicPr>
          <p:cNvPr id="9" name="图片 8" descr="22601596274732_.pic_hd"/>
          <p:cNvPicPr>
            <a:picLocks noChangeAspect="1"/>
          </p:cNvPicPr>
          <p:nvPr/>
        </p:nvPicPr>
        <p:blipFill>
          <a:blip r:embed="rId2">
            <a:lum bright="12000"/>
          </a:blip>
          <a:stretch>
            <a:fillRect/>
          </a:stretch>
        </p:blipFill>
        <p:spPr>
          <a:xfrm rot="5400000">
            <a:off x="3984625" y="3155950"/>
            <a:ext cx="903605" cy="802640"/>
          </a:xfrm>
          <a:prstGeom prst="rect">
            <a:avLst/>
          </a:prstGeom>
        </p:spPr>
      </p:pic>
      <p:pic>
        <p:nvPicPr>
          <p:cNvPr id="10" name="图片 9"/>
          <p:cNvPicPr>
            <a:picLocks noChangeAspect="1"/>
          </p:cNvPicPr>
          <p:nvPr>
            <p:custDataLst>
              <p:tags r:id="rId3"/>
            </p:custDataLst>
          </p:nvPr>
        </p:nvPicPr>
        <p:blipFill>
          <a:blip r:embed="rId4"/>
          <a:srcRect l="66883"/>
          <a:stretch>
            <a:fillRect/>
          </a:stretch>
        </p:blipFill>
        <p:spPr>
          <a:xfrm>
            <a:off x="5222875" y="3364230"/>
            <a:ext cx="913130" cy="789305"/>
          </a:xfrm>
          <a:prstGeom prst="rect">
            <a:avLst/>
          </a:prstGeom>
        </p:spPr>
      </p:pic>
      <p:pic>
        <p:nvPicPr>
          <p:cNvPr id="11" name="图片 10"/>
          <p:cNvPicPr>
            <a:picLocks noChangeAspect="1"/>
          </p:cNvPicPr>
          <p:nvPr>
            <p:custDataLst>
              <p:tags r:id="rId5"/>
            </p:custDataLst>
          </p:nvPr>
        </p:nvPicPr>
        <p:blipFill>
          <a:blip r:embed="rId4"/>
          <a:srcRect l="32468" r="32699"/>
          <a:stretch>
            <a:fillRect/>
          </a:stretch>
        </p:blipFill>
        <p:spPr>
          <a:xfrm>
            <a:off x="5658485" y="2557145"/>
            <a:ext cx="982345" cy="807085"/>
          </a:xfrm>
          <a:prstGeom prst="rect">
            <a:avLst/>
          </a:prstGeom>
        </p:spPr>
      </p:pic>
      <p:pic>
        <p:nvPicPr>
          <p:cNvPr id="12" name="图片 11"/>
          <p:cNvPicPr>
            <a:picLocks noChangeAspect="1"/>
          </p:cNvPicPr>
          <p:nvPr>
            <p:custDataLst>
              <p:tags r:id="rId6"/>
            </p:custDataLst>
          </p:nvPr>
        </p:nvPicPr>
        <p:blipFill>
          <a:blip r:embed="rId4"/>
          <a:srcRect r="67921"/>
          <a:stretch>
            <a:fillRect/>
          </a:stretch>
        </p:blipFill>
        <p:spPr>
          <a:xfrm>
            <a:off x="6012815" y="1729105"/>
            <a:ext cx="928370" cy="828040"/>
          </a:xfrm>
          <a:prstGeom prst="rect">
            <a:avLst/>
          </a:prstGeom>
        </p:spPr>
      </p:pic>
      <p:sp>
        <p:nvSpPr>
          <p:cNvPr id="13" name="右箭头 12"/>
          <p:cNvSpPr>
            <a:spLocks noChangeArrowheads="1"/>
          </p:cNvSpPr>
          <p:nvPr/>
        </p:nvSpPr>
        <p:spPr bwMode="auto">
          <a:xfrm rot="19920000">
            <a:off x="3333115" y="316547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7" name="右箭头 16"/>
          <p:cNvSpPr>
            <a:spLocks noChangeArrowheads="1"/>
          </p:cNvSpPr>
          <p:nvPr/>
        </p:nvSpPr>
        <p:spPr bwMode="auto">
          <a:xfrm rot="19920000">
            <a:off x="4786630" y="229171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18" name="右箭头 17"/>
          <p:cNvSpPr>
            <a:spLocks noChangeArrowheads="1"/>
          </p:cNvSpPr>
          <p:nvPr/>
        </p:nvSpPr>
        <p:spPr bwMode="auto">
          <a:xfrm rot="19920000">
            <a:off x="6440805" y="1310005"/>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551940" y="3185795"/>
            <a:ext cx="121285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发现问题</a:t>
            </a:r>
            <a:endParaRPr lang="zh-CN" altLang="en-US" sz="2000">
              <a:latin typeface="宋体" panose="02010600030101010101" pitchFamily="2" charset="-122"/>
              <a:cs typeface="宋体" panose="02010600030101010101" pitchFamily="2" charset="-122"/>
              <a:sym typeface="+mn-ea"/>
            </a:endParaRPr>
          </a:p>
        </p:txBody>
      </p:sp>
      <p:sp>
        <p:nvSpPr>
          <p:cNvPr id="21" name="文本框 20"/>
          <p:cNvSpPr txBox="1"/>
          <p:nvPr/>
        </p:nvSpPr>
        <p:spPr>
          <a:xfrm>
            <a:off x="2602865" y="2235835"/>
            <a:ext cx="121285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设立问题</a:t>
            </a:r>
            <a:endParaRPr lang="zh-CN" altLang="en-US" sz="2000">
              <a:latin typeface="宋体" panose="02010600030101010101" pitchFamily="2" charset="-122"/>
              <a:cs typeface="宋体" panose="02010600030101010101" pitchFamily="2" charset="-122"/>
              <a:sym typeface="+mn-ea"/>
            </a:endParaRPr>
          </a:p>
        </p:txBody>
      </p:sp>
      <p:sp>
        <p:nvSpPr>
          <p:cNvPr id="22" name="文本框 21"/>
          <p:cNvSpPr txBox="1"/>
          <p:nvPr/>
        </p:nvSpPr>
        <p:spPr>
          <a:xfrm>
            <a:off x="4034790" y="1330325"/>
            <a:ext cx="121285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形成假设</a:t>
            </a:r>
            <a:endParaRPr lang="zh-CN" altLang="en-US" sz="2000">
              <a:latin typeface="宋体" panose="02010600030101010101" pitchFamily="2" charset="-122"/>
              <a:cs typeface="宋体" panose="02010600030101010101" pitchFamily="2" charset="-122"/>
              <a:sym typeface="+mn-ea"/>
            </a:endParaRPr>
          </a:p>
        </p:txBody>
      </p:sp>
      <p:sp>
        <p:nvSpPr>
          <p:cNvPr id="23" name="文本框 22"/>
          <p:cNvSpPr txBox="1"/>
          <p:nvPr/>
        </p:nvSpPr>
        <p:spPr>
          <a:xfrm>
            <a:off x="5870575" y="652145"/>
            <a:ext cx="1369060" cy="398780"/>
          </a:xfrm>
          <a:prstGeom prst="rect">
            <a:avLst/>
          </a:prstGeom>
          <a:noFill/>
          <a:ln w="38100">
            <a:solidFill>
              <a:srgbClr val="00B0F0"/>
            </a:solidFill>
          </a:ln>
        </p:spPr>
        <p:txBody>
          <a:bodyPr wrap="square" rtlCol="0">
            <a:spAutoFit/>
          </a:bodyPr>
          <a:lstStyle/>
          <a:p>
            <a:pPr marL="0" indent="0" algn="l"/>
            <a:r>
              <a:rPr lang="en-US" altLang="zh-CN" sz="2000">
                <a:latin typeface="宋体" panose="02010600030101010101" pitchFamily="2" charset="-122"/>
                <a:cs typeface="宋体" panose="02010600030101010101" pitchFamily="2" charset="-122"/>
                <a:sym typeface="+mn-ea"/>
              </a:rPr>
              <a:t> </a:t>
            </a:r>
            <a:r>
              <a:rPr lang="zh-CN" altLang="en-US" sz="2000">
                <a:latin typeface="宋体" panose="02010600030101010101" pitchFamily="2" charset="-122"/>
                <a:cs typeface="宋体" panose="02010600030101010101" pitchFamily="2" charset="-122"/>
                <a:sym typeface="+mn-ea"/>
              </a:rPr>
              <a:t>证实假设</a:t>
            </a:r>
            <a:endParaRPr lang="zh-CN" altLang="en-US" sz="2000">
              <a:latin typeface="宋体" panose="02010600030101010101" pitchFamily="2" charset="-122"/>
              <a:cs typeface="宋体" panose="02010600030101010101" pitchFamily="2" charset="-122"/>
              <a:sym typeface="+mn-ea"/>
            </a:endParaRPr>
          </a:p>
        </p:txBody>
      </p:sp>
      <p:sp>
        <p:nvSpPr>
          <p:cNvPr id="19" name="右箭头 18"/>
          <p:cNvSpPr>
            <a:spLocks noChangeArrowheads="1"/>
          </p:cNvSpPr>
          <p:nvPr/>
        </p:nvSpPr>
        <p:spPr bwMode="auto">
          <a:xfrm rot="19920000">
            <a:off x="7560945" y="703580"/>
            <a:ext cx="634365" cy="28702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en-US" altLang="zh-CN" sz="1900" b="1" kern="0" dirty="0">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380095" y="499745"/>
            <a:ext cx="442595" cy="521970"/>
          </a:xfrm>
          <a:prstGeom prst="rect">
            <a:avLst/>
          </a:prstGeom>
          <a:noFill/>
          <a:ln w="38100">
            <a:solidFill>
              <a:srgbClr val="00B0F0"/>
            </a:solidFill>
          </a:ln>
        </p:spPr>
        <p:txBody>
          <a:bodyPr wrap="square" rtlCol="0">
            <a:spAutoFit/>
          </a:bodyPr>
          <a:lstStyle/>
          <a:p>
            <a:pPr marL="0" indent="0" algn="l"/>
            <a:r>
              <a:rPr lang="zh-CN" altLang="en-US" sz="2800">
                <a:latin typeface="宋体" panose="02010600030101010101" pitchFamily="2" charset="-122"/>
                <a:cs typeface="宋体" panose="02010600030101010101" pitchFamily="2" charset="-122"/>
                <a:sym typeface="+mn-ea"/>
              </a:rPr>
              <a:t>？</a:t>
            </a:r>
            <a:endParaRPr lang="zh-CN" altLang="en-US" sz="2800">
              <a:latin typeface="宋体" panose="02010600030101010101" pitchFamily="2" charset="-122"/>
              <a:cs typeface="宋体" panose="02010600030101010101" pitchFamily="2" charset="-122"/>
              <a:sym typeface="+mn-ea"/>
            </a:endParaRPr>
          </a:p>
        </p:txBody>
      </p:sp>
      <p:pic>
        <p:nvPicPr>
          <p:cNvPr id="25" name="图片 24" descr="23241597021413_.pic"/>
          <p:cNvPicPr>
            <a:picLocks noChangeAspect="1"/>
          </p:cNvPicPr>
          <p:nvPr/>
        </p:nvPicPr>
        <p:blipFill>
          <a:blip r:embed="rId7"/>
          <a:stretch>
            <a:fillRect/>
          </a:stretch>
        </p:blipFill>
        <p:spPr>
          <a:xfrm>
            <a:off x="3888105" y="2145030"/>
            <a:ext cx="795020" cy="8870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2000"/>
                                        <p:tgtEl>
                                          <p:spTgt spid="1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amond(in)">
                                      <p:cBhvr>
                                        <p:cTn id="1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3180715" y="360045"/>
            <a:ext cx="3022600" cy="40132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sz="2400">
                <a:solidFill>
                  <a:schemeClr val="tx1"/>
                </a:solidFill>
                <a:ea typeface="+mn-lt"/>
                <a:cs typeface="+mn-lt"/>
              </a:rPr>
              <a:t>感悟</a:t>
            </a:r>
            <a:endParaRPr lang="zh-CN" sz="2400">
              <a:solidFill>
                <a:schemeClr val="tx1"/>
              </a:solidFill>
              <a:ea typeface="+mn-lt"/>
              <a:cs typeface="+mn-lt"/>
            </a:endParaRPr>
          </a:p>
        </p:txBody>
      </p:sp>
      <p:pic>
        <p:nvPicPr>
          <p:cNvPr id="5" name="图片 4" descr="屏幕快照 2020-07-10 下午3.07.58"/>
          <p:cNvPicPr>
            <a:picLocks noChangeAspect="1"/>
          </p:cNvPicPr>
          <p:nvPr/>
        </p:nvPicPr>
        <p:blipFill>
          <a:blip r:embed="rId1"/>
          <a:srcRect l="4345" t="2184" r="3346" b="4060"/>
          <a:stretch>
            <a:fillRect/>
          </a:stretch>
        </p:blipFill>
        <p:spPr>
          <a:xfrm>
            <a:off x="3180715" y="1892935"/>
            <a:ext cx="2874645" cy="1824990"/>
          </a:xfrm>
          <a:prstGeom prst="rect">
            <a:avLst/>
          </a:prstGeom>
        </p:spPr>
      </p:pic>
      <p:pic>
        <p:nvPicPr>
          <p:cNvPr id="7" name="图片 6" descr="截屏2020-08-11 上午8.20.41"/>
          <p:cNvPicPr>
            <a:picLocks noChangeAspect="1"/>
          </p:cNvPicPr>
          <p:nvPr/>
        </p:nvPicPr>
        <p:blipFill>
          <a:blip r:embed="rId2"/>
          <a:srcRect l="7484" t="11967" r="3856"/>
          <a:stretch>
            <a:fillRect/>
          </a:stretch>
        </p:blipFill>
        <p:spPr>
          <a:xfrm>
            <a:off x="169545" y="1912620"/>
            <a:ext cx="2905760" cy="1804670"/>
          </a:xfrm>
          <a:prstGeom prst="rect">
            <a:avLst/>
          </a:prstGeom>
        </p:spPr>
      </p:pic>
      <p:grpSp>
        <p:nvGrpSpPr>
          <p:cNvPr id="14" name="组合 13"/>
          <p:cNvGrpSpPr/>
          <p:nvPr/>
        </p:nvGrpSpPr>
        <p:grpSpPr>
          <a:xfrm>
            <a:off x="6202680" y="1892935"/>
            <a:ext cx="2824480" cy="1824990"/>
            <a:chOff x="6929" y="1992"/>
            <a:chExt cx="6544" cy="4116"/>
          </a:xfrm>
        </p:grpSpPr>
        <p:grpSp>
          <p:nvGrpSpPr>
            <p:cNvPr id="11" name="组合 10"/>
            <p:cNvGrpSpPr/>
            <p:nvPr/>
          </p:nvGrpSpPr>
          <p:grpSpPr>
            <a:xfrm>
              <a:off x="6929" y="1992"/>
              <a:ext cx="6544" cy="4116"/>
              <a:chOff x="6929" y="1992"/>
              <a:chExt cx="6544" cy="4116"/>
            </a:xfrm>
          </p:grpSpPr>
          <p:pic>
            <p:nvPicPr>
              <p:cNvPr id="8" name="图片 7" descr="截屏2020-08-01 下午3.56.46"/>
              <p:cNvPicPr>
                <a:picLocks noChangeAspect="1"/>
              </p:cNvPicPr>
              <p:nvPr/>
            </p:nvPicPr>
            <p:blipFill>
              <a:blip r:embed="rId3"/>
              <a:srcRect l="3520" t="2164" r="4558" b="5365"/>
              <a:stretch>
                <a:fillRect/>
              </a:stretch>
            </p:blipFill>
            <p:spPr>
              <a:xfrm>
                <a:off x="6929" y="1992"/>
                <a:ext cx="6544" cy="4116"/>
              </a:xfrm>
              <a:prstGeom prst="rect">
                <a:avLst/>
              </a:prstGeom>
            </p:spPr>
          </p:pic>
          <p:pic>
            <p:nvPicPr>
              <p:cNvPr id="10" name="图片 9" descr="截屏2020-08-11 上午8.24.38"/>
              <p:cNvPicPr>
                <a:picLocks noChangeAspect="1"/>
              </p:cNvPicPr>
              <p:nvPr/>
            </p:nvPicPr>
            <p:blipFill>
              <a:blip r:embed="rId4"/>
              <a:srcRect l="64894" t="5885" r="6125" b="66872"/>
              <a:stretch>
                <a:fillRect/>
              </a:stretch>
            </p:blipFill>
            <p:spPr>
              <a:xfrm>
                <a:off x="7089" y="3319"/>
                <a:ext cx="2082" cy="1236"/>
              </a:xfrm>
              <a:prstGeom prst="rect">
                <a:avLst/>
              </a:prstGeom>
            </p:spPr>
          </p:pic>
        </p:grpSp>
        <p:pic>
          <p:nvPicPr>
            <p:cNvPr id="13" name="图片 12" descr="截屏2020-08-11 上午8.40.31"/>
            <p:cNvPicPr>
              <a:picLocks noChangeAspect="1"/>
            </p:cNvPicPr>
            <p:nvPr/>
          </p:nvPicPr>
          <p:blipFill>
            <a:blip r:embed="rId5"/>
            <a:srcRect l="4438" t="17445" r="65219" b="54438"/>
            <a:stretch>
              <a:fillRect/>
            </a:stretch>
          </p:blipFill>
          <p:spPr>
            <a:xfrm>
              <a:off x="11258" y="2036"/>
              <a:ext cx="2215" cy="1283"/>
            </a:xfrm>
            <a:prstGeom prst="rect">
              <a:avLst/>
            </a:prstGeom>
          </p:spPr>
        </p:pic>
      </p:grpSp>
      <p:sp>
        <p:nvSpPr>
          <p:cNvPr id="15" name="圆角矩形 14"/>
          <p:cNvSpPr/>
          <p:nvPr/>
        </p:nvSpPr>
        <p:spPr>
          <a:xfrm>
            <a:off x="828675" y="1367155"/>
            <a:ext cx="1586865" cy="3905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sz="1800">
                <a:solidFill>
                  <a:schemeClr val="tx1"/>
                </a:solidFill>
                <a:ea typeface="+mn-lt"/>
                <a:cs typeface="+mn-lt"/>
              </a:rPr>
              <a:t>第一次试讲</a:t>
            </a:r>
            <a:endParaRPr lang="zh-CN" sz="1800">
              <a:solidFill>
                <a:schemeClr val="tx1"/>
              </a:solidFill>
              <a:ea typeface="+mn-lt"/>
              <a:cs typeface="+mn-lt"/>
            </a:endParaRPr>
          </a:p>
        </p:txBody>
      </p:sp>
      <p:sp>
        <p:nvSpPr>
          <p:cNvPr id="16" name="圆角矩形 15"/>
          <p:cNvSpPr/>
          <p:nvPr/>
        </p:nvSpPr>
        <p:spPr>
          <a:xfrm>
            <a:off x="3898265" y="1367155"/>
            <a:ext cx="1586865" cy="3905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sz="1800">
                <a:solidFill>
                  <a:schemeClr val="tx1"/>
                </a:solidFill>
                <a:ea typeface="+mn-lt"/>
                <a:cs typeface="+mn-lt"/>
              </a:rPr>
              <a:t>第二次试讲</a:t>
            </a:r>
            <a:endParaRPr lang="zh-CN" sz="1800">
              <a:solidFill>
                <a:schemeClr val="tx1"/>
              </a:solidFill>
              <a:ea typeface="+mn-lt"/>
              <a:cs typeface="+mn-lt"/>
            </a:endParaRPr>
          </a:p>
        </p:txBody>
      </p:sp>
      <p:sp>
        <p:nvSpPr>
          <p:cNvPr id="17" name="圆角矩形 16"/>
          <p:cNvSpPr/>
          <p:nvPr/>
        </p:nvSpPr>
        <p:spPr>
          <a:xfrm>
            <a:off x="6821805" y="1367155"/>
            <a:ext cx="1586865" cy="3905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sz="1800">
                <a:solidFill>
                  <a:schemeClr val="tx1"/>
                </a:solidFill>
                <a:ea typeface="+mn-lt"/>
                <a:cs typeface="+mn-lt"/>
              </a:rPr>
              <a:t>第三次试讲</a:t>
            </a:r>
            <a:endParaRPr lang="zh-CN" sz="1800">
              <a:solidFill>
                <a:schemeClr val="tx1"/>
              </a:solidFill>
              <a:ea typeface="+mn-lt"/>
              <a:cs typeface="+mn-lt"/>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2496185" y="147320"/>
            <a:ext cx="4320540" cy="48641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sz="2400">
                <a:solidFill>
                  <a:schemeClr val="tx1"/>
                </a:solidFill>
                <a:ea typeface="+mn-lt"/>
                <a:cs typeface="+mn-lt"/>
              </a:rPr>
              <a:t>北京朝阳教师团队研究过程</a:t>
            </a:r>
            <a:endParaRPr lang="zh-CN" sz="2400">
              <a:solidFill>
                <a:schemeClr val="tx1"/>
              </a:solidFill>
              <a:ea typeface="+mn-lt"/>
              <a:cs typeface="+mn-lt"/>
            </a:endParaRPr>
          </a:p>
        </p:txBody>
      </p:sp>
      <p:pic>
        <p:nvPicPr>
          <p:cNvPr id="2" name="图片 1" descr="截屏2020-08-11 上午8.22.27"/>
          <p:cNvPicPr>
            <a:picLocks noChangeAspect="1"/>
          </p:cNvPicPr>
          <p:nvPr/>
        </p:nvPicPr>
        <p:blipFill>
          <a:blip r:embed="rId1"/>
          <a:srcRect l="10048" t="21350" r="17564" b="9329"/>
          <a:stretch>
            <a:fillRect/>
          </a:stretch>
        </p:blipFill>
        <p:spPr>
          <a:xfrm>
            <a:off x="50165" y="2942590"/>
            <a:ext cx="3058160" cy="1938020"/>
          </a:xfrm>
          <a:prstGeom prst="rect">
            <a:avLst/>
          </a:prstGeom>
        </p:spPr>
      </p:pic>
      <p:pic>
        <p:nvPicPr>
          <p:cNvPr id="3" name="图片 2" descr="截屏2020-08-11 上午8.22.41"/>
          <p:cNvPicPr>
            <a:picLocks noChangeAspect="1"/>
          </p:cNvPicPr>
          <p:nvPr/>
        </p:nvPicPr>
        <p:blipFill>
          <a:blip r:embed="rId2"/>
          <a:srcRect l="12483" t="9564" r="13453" b="16244"/>
          <a:stretch>
            <a:fillRect/>
          </a:stretch>
        </p:blipFill>
        <p:spPr>
          <a:xfrm>
            <a:off x="3108325" y="2942590"/>
            <a:ext cx="3095625" cy="1938655"/>
          </a:xfrm>
          <a:prstGeom prst="rect">
            <a:avLst/>
          </a:prstGeom>
        </p:spPr>
      </p:pic>
      <p:pic>
        <p:nvPicPr>
          <p:cNvPr id="4" name="图片 3" descr="截屏2020-08-11 上午8.22.13"/>
          <p:cNvPicPr>
            <a:picLocks noChangeAspect="1"/>
          </p:cNvPicPr>
          <p:nvPr/>
        </p:nvPicPr>
        <p:blipFill>
          <a:blip r:embed="rId3"/>
          <a:srcRect l="11351" t="17536" r="18528" b="17017"/>
          <a:stretch>
            <a:fillRect/>
          </a:stretch>
        </p:blipFill>
        <p:spPr>
          <a:xfrm>
            <a:off x="6147435" y="2943225"/>
            <a:ext cx="2915285" cy="1938020"/>
          </a:xfrm>
          <a:prstGeom prst="rect">
            <a:avLst/>
          </a:prstGeom>
        </p:spPr>
      </p:pic>
      <p:pic>
        <p:nvPicPr>
          <p:cNvPr id="7" name="图片 6" descr="23351597107023_.pic_hd"/>
          <p:cNvPicPr>
            <a:picLocks noChangeAspect="1"/>
          </p:cNvPicPr>
          <p:nvPr/>
        </p:nvPicPr>
        <p:blipFill>
          <a:blip r:embed="rId4"/>
          <a:stretch>
            <a:fillRect/>
          </a:stretch>
        </p:blipFill>
        <p:spPr>
          <a:xfrm>
            <a:off x="4838700" y="882650"/>
            <a:ext cx="2747645" cy="2060575"/>
          </a:xfrm>
          <a:prstGeom prst="rect">
            <a:avLst/>
          </a:prstGeom>
        </p:spPr>
      </p:pic>
      <p:pic>
        <p:nvPicPr>
          <p:cNvPr id="8" name="图片 7" descr="23361597107304_.pic_hd"/>
          <p:cNvPicPr>
            <a:picLocks noChangeAspect="1"/>
          </p:cNvPicPr>
          <p:nvPr/>
        </p:nvPicPr>
        <p:blipFill>
          <a:blip r:embed="rId5"/>
          <a:stretch>
            <a:fillRect/>
          </a:stretch>
        </p:blipFill>
        <p:spPr>
          <a:xfrm>
            <a:off x="1724660" y="882650"/>
            <a:ext cx="2747010" cy="20605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Box 21"/>
          <p:cNvSpPr txBox="1"/>
          <p:nvPr/>
        </p:nvSpPr>
        <p:spPr>
          <a:xfrm>
            <a:off x="755576" y="1825402"/>
            <a:ext cx="2933065" cy="744220"/>
          </a:xfrm>
          <a:prstGeom prst="rect">
            <a:avLst/>
          </a:prstGeom>
          <a:noFill/>
        </p:spPr>
        <p:txBody>
          <a:bodyPr wrap="none" lIns="68571" tIns="34285" rIns="68571" bIns="34285" rtlCol="0">
            <a:spAutoFit/>
          </a:bodyPr>
          <a:lstStyle/>
          <a:p>
            <a:r>
              <a:rPr lang="zh-CN" altLang="en-US" sz="4400" b="1" dirty="0">
                <a:solidFill>
                  <a:schemeClr val="tx2"/>
                </a:solidFill>
                <a:latin typeface="微软雅黑" panose="020B0503020204020204" pitchFamily="34" charset="-122"/>
                <a:ea typeface="微软雅黑" panose="020B0503020204020204" pitchFamily="34" charset="-122"/>
              </a:rPr>
              <a:t>谢谢聆听！</a:t>
            </a:r>
            <a:endParaRPr lang="zh-CN" altLang="en-US" sz="4400" b="1" dirty="0">
              <a:solidFill>
                <a:schemeClr val="tx2"/>
              </a:solidFill>
              <a:latin typeface="微软雅黑" panose="020B0503020204020204" pitchFamily="34" charset="-122"/>
              <a:ea typeface="微软雅黑" panose="020B0503020204020204" pitchFamily="34" charset="-122"/>
            </a:endParaRPr>
          </a:p>
        </p:txBody>
      </p:sp>
      <p:sp>
        <p:nvSpPr>
          <p:cNvPr id="3" name="文本框 1"/>
          <p:cNvSpPr txBox="1"/>
          <p:nvPr/>
        </p:nvSpPr>
        <p:spPr>
          <a:xfrm>
            <a:off x="785786" y="3286130"/>
            <a:ext cx="3529263" cy="137781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1" lang="zh-TW" altLang="en-US" sz="1400" dirty="0"/>
              <a:t>地 址：北京市朝阳区安慧北里安园甲</a:t>
            </a:r>
            <a:r>
              <a:rPr kumimoji="1" lang="en-US" altLang="zh-TW" sz="1400" dirty="0"/>
              <a:t>9</a:t>
            </a:r>
            <a:r>
              <a:rPr kumimoji="1" lang="zh-TW" altLang="en-US" sz="1400" dirty="0"/>
              <a:t>号      </a:t>
            </a:r>
            <a:endParaRPr kumimoji="1" lang="zh-TW" altLang="en-US" sz="1400" dirty="0"/>
          </a:p>
          <a:p>
            <a:pPr>
              <a:lnSpc>
                <a:spcPct val="120000"/>
              </a:lnSpc>
            </a:pPr>
            <a:r>
              <a:rPr kumimoji="1" lang="zh-TW" altLang="en-US" sz="1400" dirty="0"/>
              <a:t>电 话：</a:t>
            </a:r>
            <a:r>
              <a:rPr kumimoji="1" lang="en-US" altLang="zh-TW" sz="1400" dirty="0"/>
              <a:t>(86)-(010)-64989234                        </a:t>
            </a:r>
            <a:endParaRPr kumimoji="1" lang="en-US" altLang="zh-TW" sz="1400" dirty="0"/>
          </a:p>
          <a:p>
            <a:pPr>
              <a:lnSpc>
                <a:spcPct val="120000"/>
              </a:lnSpc>
            </a:pPr>
            <a:r>
              <a:rPr kumimoji="1" lang="en-US" altLang="zh-TW" sz="1400" dirty="0"/>
              <a:t>Email</a:t>
            </a:r>
            <a:r>
              <a:rPr kumimoji="1" lang="zh-TW" altLang="en-US" sz="1400" dirty="0"/>
              <a:t>：</a:t>
            </a:r>
            <a:r>
              <a:rPr kumimoji="1" lang="en-US" altLang="zh-TW" sz="1400" dirty="0" err="1"/>
              <a:t>copyright@esph.com.cn</a:t>
            </a:r>
            <a:r>
              <a:rPr kumimoji="1" lang="en-US" altLang="zh-TW" sz="1400" dirty="0"/>
              <a:t>                      </a:t>
            </a:r>
            <a:endParaRPr kumimoji="1" lang="en-US" altLang="zh-TW" sz="1400" dirty="0"/>
          </a:p>
          <a:p>
            <a:pPr>
              <a:lnSpc>
                <a:spcPct val="120000"/>
              </a:lnSpc>
            </a:pPr>
            <a:endParaRPr kumimoji="1" lang="en-US" altLang="zh-TW" sz="1400" dirty="0"/>
          </a:p>
          <a:p>
            <a:pPr>
              <a:lnSpc>
                <a:spcPct val="120000"/>
              </a:lnSpc>
            </a:pPr>
            <a:endParaRPr kumimoji="1" lang="zh-CN" altLang="en-US" sz="1400" dirty="0"/>
          </a:p>
        </p:txBody>
      </p:sp>
      <p:sp>
        <p:nvSpPr>
          <p:cNvPr id="4" name="文本框 4"/>
          <p:cNvSpPr txBox="1"/>
          <p:nvPr/>
        </p:nvSpPr>
        <p:spPr>
          <a:xfrm>
            <a:off x="4836417" y="3286130"/>
            <a:ext cx="3529263" cy="860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kumimoji="1" lang="zh-TW" altLang="en-US" sz="1400" dirty="0"/>
              <a:t>邮 编：</a:t>
            </a:r>
            <a:r>
              <a:rPr kumimoji="1" lang="en-US" altLang="zh-TW" sz="1400" dirty="0"/>
              <a:t>100101 </a:t>
            </a:r>
            <a:endParaRPr kumimoji="1" lang="en-US" altLang="zh-TW" sz="1400" dirty="0"/>
          </a:p>
          <a:p>
            <a:pPr>
              <a:lnSpc>
                <a:spcPct val="120000"/>
              </a:lnSpc>
            </a:pPr>
            <a:r>
              <a:rPr kumimoji="1" lang="zh-TW" altLang="en-US" sz="1400" dirty="0"/>
              <a:t>传 真：</a:t>
            </a:r>
            <a:r>
              <a:rPr kumimoji="1" lang="en-US" altLang="zh-TW" sz="1400" dirty="0"/>
              <a:t>(86)-(010)-64891839</a:t>
            </a:r>
            <a:endParaRPr kumimoji="1" lang="en-US" altLang="zh-TW" sz="1400" dirty="0"/>
          </a:p>
          <a:p>
            <a:pPr>
              <a:lnSpc>
                <a:spcPct val="120000"/>
              </a:lnSpc>
            </a:pPr>
            <a:r>
              <a:rPr kumimoji="1" lang="zh-TW" altLang="en-US" sz="1400" dirty="0"/>
              <a:t>网 址：</a:t>
            </a:r>
            <a:r>
              <a:rPr kumimoji="1" lang="en-US" altLang="zh-TW" sz="1400" dirty="0"/>
              <a:t>http://</a:t>
            </a:r>
            <a:r>
              <a:rPr kumimoji="1" lang="en-US" altLang="zh-TW" sz="1400" dirty="0" err="1"/>
              <a:t>www.esph.com.cn</a:t>
            </a:r>
            <a:r>
              <a:rPr kumimoji="1" lang="en-US" altLang="zh-TW" sz="1400" dirty="0"/>
              <a:t> </a:t>
            </a:r>
            <a:endParaRPr kumimoji="1" lang="zh-CN" altLang="en-US" sz="1400" dirty="0"/>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KSO_Shape"/>
          <p:cNvSpPr/>
          <p:nvPr/>
        </p:nvSpPr>
        <p:spPr bwMode="auto">
          <a:xfrm>
            <a:off x="3671888" y="1671638"/>
            <a:ext cx="1800225" cy="1800225"/>
          </a:xfrm>
          <a:custGeom>
            <a:avLst/>
            <a:gdLst>
              <a:gd name="T0" fmla="*/ 214374 w 3896"/>
              <a:gd name="T1" fmla="*/ 276344 h 3896"/>
              <a:gd name="T2" fmla="*/ 214374 w 3896"/>
              <a:gd name="T3" fmla="*/ 1524515 h 3896"/>
              <a:gd name="T4" fmla="*/ 270740 w 3896"/>
              <a:gd name="T5" fmla="*/ 1580431 h 3896"/>
              <a:gd name="T6" fmla="*/ 1528803 w 3896"/>
              <a:gd name="T7" fmla="*/ 1580431 h 3896"/>
              <a:gd name="T8" fmla="*/ 1585169 w 3896"/>
              <a:gd name="T9" fmla="*/ 1524515 h 3896"/>
              <a:gd name="T10" fmla="*/ 1585169 w 3896"/>
              <a:gd name="T11" fmla="*/ 276344 h 3896"/>
              <a:gd name="T12" fmla="*/ 1528803 w 3896"/>
              <a:gd name="T13" fmla="*/ 219966 h 3896"/>
              <a:gd name="T14" fmla="*/ 270740 w 3896"/>
              <a:gd name="T15" fmla="*/ 219966 h 3896"/>
              <a:gd name="T16" fmla="*/ 214374 w 3896"/>
              <a:gd name="T17" fmla="*/ 276344 h 3896"/>
              <a:gd name="T18" fmla="*/ 1743639 w 3896"/>
              <a:gd name="T19" fmla="*/ 0 h 3896"/>
              <a:gd name="T20" fmla="*/ 1405907 w 3896"/>
              <a:gd name="T21" fmla="*/ 0 h 3896"/>
              <a:gd name="T22" fmla="*/ 1350004 w 3896"/>
              <a:gd name="T23" fmla="*/ 56378 h 3896"/>
              <a:gd name="T24" fmla="*/ 1405907 w 3896"/>
              <a:gd name="T25" fmla="*/ 107210 h 3896"/>
              <a:gd name="T26" fmla="*/ 1692356 w 3896"/>
              <a:gd name="T27" fmla="*/ 107210 h 3896"/>
              <a:gd name="T28" fmla="*/ 1692356 w 3896"/>
              <a:gd name="T29" fmla="*/ 393721 h 3896"/>
              <a:gd name="T30" fmla="*/ 1743639 w 3896"/>
              <a:gd name="T31" fmla="*/ 450099 h 3896"/>
              <a:gd name="T32" fmla="*/ 1800005 w 3896"/>
              <a:gd name="T33" fmla="*/ 393721 h 3896"/>
              <a:gd name="T34" fmla="*/ 1800005 w 3896"/>
              <a:gd name="T35" fmla="*/ 56378 h 3896"/>
              <a:gd name="T36" fmla="*/ 1743639 w 3896"/>
              <a:gd name="T37" fmla="*/ 0 h 3896"/>
              <a:gd name="T38" fmla="*/ 1743639 w 3896"/>
              <a:gd name="T39" fmla="*/ 1350298 h 3896"/>
              <a:gd name="T40" fmla="*/ 1692356 w 3896"/>
              <a:gd name="T41" fmla="*/ 1406676 h 3896"/>
              <a:gd name="T42" fmla="*/ 1692356 w 3896"/>
              <a:gd name="T43" fmla="*/ 1693187 h 3896"/>
              <a:gd name="T44" fmla="*/ 1405907 w 3896"/>
              <a:gd name="T45" fmla="*/ 1693187 h 3896"/>
              <a:gd name="T46" fmla="*/ 1350004 w 3896"/>
              <a:gd name="T47" fmla="*/ 1744019 h 3896"/>
              <a:gd name="T48" fmla="*/ 1405907 w 3896"/>
              <a:gd name="T49" fmla="*/ 1800397 h 3896"/>
              <a:gd name="T50" fmla="*/ 1743639 w 3896"/>
              <a:gd name="T51" fmla="*/ 1800397 h 3896"/>
              <a:gd name="T52" fmla="*/ 1800005 w 3896"/>
              <a:gd name="T53" fmla="*/ 1744019 h 3896"/>
              <a:gd name="T54" fmla="*/ 1800005 w 3896"/>
              <a:gd name="T55" fmla="*/ 1406676 h 3896"/>
              <a:gd name="T56" fmla="*/ 1743639 w 3896"/>
              <a:gd name="T57" fmla="*/ 1350298 h 3896"/>
              <a:gd name="T58" fmla="*/ 55904 w 3896"/>
              <a:gd name="T59" fmla="*/ 450099 h 3896"/>
              <a:gd name="T60" fmla="*/ 107187 w 3896"/>
              <a:gd name="T61" fmla="*/ 393721 h 3896"/>
              <a:gd name="T62" fmla="*/ 107187 w 3896"/>
              <a:gd name="T63" fmla="*/ 107210 h 3896"/>
              <a:gd name="T64" fmla="*/ 393636 w 3896"/>
              <a:gd name="T65" fmla="*/ 107210 h 3896"/>
              <a:gd name="T66" fmla="*/ 450001 w 3896"/>
              <a:gd name="T67" fmla="*/ 56378 h 3896"/>
              <a:gd name="T68" fmla="*/ 393636 w 3896"/>
              <a:gd name="T69" fmla="*/ 0 h 3896"/>
              <a:gd name="T70" fmla="*/ 55904 w 3896"/>
              <a:gd name="T71" fmla="*/ 0 h 3896"/>
              <a:gd name="T72" fmla="*/ 0 w 3896"/>
              <a:gd name="T73" fmla="*/ 56378 h 3896"/>
              <a:gd name="T74" fmla="*/ 0 w 3896"/>
              <a:gd name="T75" fmla="*/ 393721 h 3896"/>
              <a:gd name="T76" fmla="*/ 55904 w 3896"/>
              <a:gd name="T77" fmla="*/ 450099 h 3896"/>
              <a:gd name="T78" fmla="*/ 393636 w 3896"/>
              <a:gd name="T79" fmla="*/ 1693187 h 3896"/>
              <a:gd name="T80" fmla="*/ 107187 w 3896"/>
              <a:gd name="T81" fmla="*/ 1693187 h 3896"/>
              <a:gd name="T82" fmla="*/ 107187 w 3896"/>
              <a:gd name="T83" fmla="*/ 1406676 h 3896"/>
              <a:gd name="T84" fmla="*/ 55904 w 3896"/>
              <a:gd name="T85" fmla="*/ 1350298 h 3896"/>
              <a:gd name="T86" fmla="*/ 0 w 3896"/>
              <a:gd name="T87" fmla="*/ 1406676 h 3896"/>
              <a:gd name="T88" fmla="*/ 0 w 3896"/>
              <a:gd name="T89" fmla="*/ 1744019 h 3896"/>
              <a:gd name="T90" fmla="*/ 55904 w 3896"/>
              <a:gd name="T91" fmla="*/ 1800397 h 3896"/>
              <a:gd name="T92" fmla="*/ 393636 w 3896"/>
              <a:gd name="T93" fmla="*/ 1800397 h 3896"/>
              <a:gd name="T94" fmla="*/ 450001 w 3896"/>
              <a:gd name="T95" fmla="*/ 1744019 h 3896"/>
              <a:gd name="T96" fmla="*/ 393636 w 3896"/>
              <a:gd name="T97" fmla="*/ 1693187 h 38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96" h="3896">
                <a:moveTo>
                  <a:pt x="464" y="598"/>
                </a:moveTo>
                <a:cubicBezTo>
                  <a:pt x="464" y="3299"/>
                  <a:pt x="464" y="3299"/>
                  <a:pt x="464" y="3299"/>
                </a:cubicBezTo>
                <a:cubicBezTo>
                  <a:pt x="464" y="3366"/>
                  <a:pt x="519" y="3420"/>
                  <a:pt x="586" y="3420"/>
                </a:cubicBezTo>
                <a:cubicBezTo>
                  <a:pt x="3309" y="3420"/>
                  <a:pt x="3309" y="3420"/>
                  <a:pt x="3309" y="3420"/>
                </a:cubicBezTo>
                <a:cubicBezTo>
                  <a:pt x="3377" y="3420"/>
                  <a:pt x="3431" y="3366"/>
                  <a:pt x="3431" y="3299"/>
                </a:cubicBezTo>
                <a:cubicBezTo>
                  <a:pt x="3431" y="598"/>
                  <a:pt x="3431" y="598"/>
                  <a:pt x="3431" y="598"/>
                </a:cubicBezTo>
                <a:cubicBezTo>
                  <a:pt x="3431" y="530"/>
                  <a:pt x="3377" y="476"/>
                  <a:pt x="3309" y="476"/>
                </a:cubicBezTo>
                <a:cubicBezTo>
                  <a:pt x="586" y="476"/>
                  <a:pt x="586" y="476"/>
                  <a:pt x="586" y="476"/>
                </a:cubicBezTo>
                <a:cubicBezTo>
                  <a:pt x="519" y="476"/>
                  <a:pt x="464" y="530"/>
                  <a:pt x="464" y="598"/>
                </a:cubicBezTo>
                <a:close/>
                <a:moveTo>
                  <a:pt x="3774" y="0"/>
                </a:moveTo>
                <a:cubicBezTo>
                  <a:pt x="3043" y="0"/>
                  <a:pt x="3043" y="0"/>
                  <a:pt x="3043" y="0"/>
                </a:cubicBezTo>
                <a:cubicBezTo>
                  <a:pt x="2976" y="0"/>
                  <a:pt x="2922" y="54"/>
                  <a:pt x="2922" y="122"/>
                </a:cubicBezTo>
                <a:cubicBezTo>
                  <a:pt x="2922" y="189"/>
                  <a:pt x="2976" y="232"/>
                  <a:pt x="3043" y="232"/>
                </a:cubicBezTo>
                <a:cubicBezTo>
                  <a:pt x="3663" y="232"/>
                  <a:pt x="3663" y="232"/>
                  <a:pt x="3663" y="232"/>
                </a:cubicBezTo>
                <a:cubicBezTo>
                  <a:pt x="3663" y="852"/>
                  <a:pt x="3663" y="852"/>
                  <a:pt x="3663" y="852"/>
                </a:cubicBezTo>
                <a:cubicBezTo>
                  <a:pt x="3663" y="919"/>
                  <a:pt x="3707" y="974"/>
                  <a:pt x="3774" y="974"/>
                </a:cubicBezTo>
                <a:cubicBezTo>
                  <a:pt x="3841" y="974"/>
                  <a:pt x="3896" y="919"/>
                  <a:pt x="3896" y="852"/>
                </a:cubicBezTo>
                <a:cubicBezTo>
                  <a:pt x="3896" y="122"/>
                  <a:pt x="3896" y="122"/>
                  <a:pt x="3896" y="122"/>
                </a:cubicBezTo>
                <a:cubicBezTo>
                  <a:pt x="3896" y="54"/>
                  <a:pt x="3841" y="0"/>
                  <a:pt x="3774" y="0"/>
                </a:cubicBezTo>
                <a:close/>
                <a:moveTo>
                  <a:pt x="3774" y="2922"/>
                </a:moveTo>
                <a:cubicBezTo>
                  <a:pt x="3707" y="2922"/>
                  <a:pt x="3663" y="2977"/>
                  <a:pt x="3663" y="3044"/>
                </a:cubicBezTo>
                <a:cubicBezTo>
                  <a:pt x="3663" y="3664"/>
                  <a:pt x="3663" y="3664"/>
                  <a:pt x="3663" y="3664"/>
                </a:cubicBezTo>
                <a:cubicBezTo>
                  <a:pt x="3043" y="3664"/>
                  <a:pt x="3043" y="3664"/>
                  <a:pt x="3043" y="3664"/>
                </a:cubicBezTo>
                <a:cubicBezTo>
                  <a:pt x="2976" y="3664"/>
                  <a:pt x="2922" y="3707"/>
                  <a:pt x="2922" y="3774"/>
                </a:cubicBezTo>
                <a:cubicBezTo>
                  <a:pt x="2922" y="3841"/>
                  <a:pt x="2976" y="3896"/>
                  <a:pt x="3043" y="3896"/>
                </a:cubicBezTo>
                <a:cubicBezTo>
                  <a:pt x="3774" y="3896"/>
                  <a:pt x="3774" y="3896"/>
                  <a:pt x="3774" y="3896"/>
                </a:cubicBezTo>
                <a:cubicBezTo>
                  <a:pt x="3841" y="3896"/>
                  <a:pt x="3896" y="3841"/>
                  <a:pt x="3896" y="3774"/>
                </a:cubicBezTo>
                <a:cubicBezTo>
                  <a:pt x="3896" y="3044"/>
                  <a:pt x="3896" y="3044"/>
                  <a:pt x="3896" y="3044"/>
                </a:cubicBezTo>
                <a:cubicBezTo>
                  <a:pt x="3896" y="2977"/>
                  <a:pt x="3841" y="2922"/>
                  <a:pt x="3774" y="2922"/>
                </a:cubicBezTo>
                <a:close/>
                <a:moveTo>
                  <a:pt x="121" y="974"/>
                </a:moveTo>
                <a:cubicBezTo>
                  <a:pt x="188" y="974"/>
                  <a:pt x="232" y="919"/>
                  <a:pt x="232" y="852"/>
                </a:cubicBezTo>
                <a:cubicBezTo>
                  <a:pt x="232" y="232"/>
                  <a:pt x="232" y="232"/>
                  <a:pt x="232" y="232"/>
                </a:cubicBezTo>
                <a:cubicBezTo>
                  <a:pt x="852" y="232"/>
                  <a:pt x="852" y="232"/>
                  <a:pt x="852" y="232"/>
                </a:cubicBezTo>
                <a:cubicBezTo>
                  <a:pt x="919" y="232"/>
                  <a:pt x="974" y="189"/>
                  <a:pt x="974" y="122"/>
                </a:cubicBezTo>
                <a:cubicBezTo>
                  <a:pt x="974" y="54"/>
                  <a:pt x="919" y="0"/>
                  <a:pt x="852" y="0"/>
                </a:cubicBezTo>
                <a:cubicBezTo>
                  <a:pt x="121" y="0"/>
                  <a:pt x="121" y="0"/>
                  <a:pt x="121" y="0"/>
                </a:cubicBezTo>
                <a:cubicBezTo>
                  <a:pt x="54" y="0"/>
                  <a:pt x="0" y="54"/>
                  <a:pt x="0" y="122"/>
                </a:cubicBezTo>
                <a:cubicBezTo>
                  <a:pt x="0" y="852"/>
                  <a:pt x="0" y="852"/>
                  <a:pt x="0" y="852"/>
                </a:cubicBezTo>
                <a:cubicBezTo>
                  <a:pt x="0" y="919"/>
                  <a:pt x="54" y="974"/>
                  <a:pt x="121" y="974"/>
                </a:cubicBezTo>
                <a:close/>
                <a:moveTo>
                  <a:pt x="852" y="3664"/>
                </a:moveTo>
                <a:cubicBezTo>
                  <a:pt x="232" y="3664"/>
                  <a:pt x="232" y="3664"/>
                  <a:pt x="232" y="3664"/>
                </a:cubicBezTo>
                <a:cubicBezTo>
                  <a:pt x="232" y="3044"/>
                  <a:pt x="232" y="3044"/>
                  <a:pt x="232" y="3044"/>
                </a:cubicBezTo>
                <a:cubicBezTo>
                  <a:pt x="232" y="2977"/>
                  <a:pt x="188" y="2922"/>
                  <a:pt x="121" y="2922"/>
                </a:cubicBezTo>
                <a:cubicBezTo>
                  <a:pt x="54" y="2922"/>
                  <a:pt x="0" y="2977"/>
                  <a:pt x="0" y="3044"/>
                </a:cubicBezTo>
                <a:cubicBezTo>
                  <a:pt x="0" y="3774"/>
                  <a:pt x="0" y="3774"/>
                  <a:pt x="0" y="3774"/>
                </a:cubicBezTo>
                <a:cubicBezTo>
                  <a:pt x="0" y="3841"/>
                  <a:pt x="54" y="3896"/>
                  <a:pt x="121" y="3896"/>
                </a:cubicBezTo>
                <a:cubicBezTo>
                  <a:pt x="852" y="3896"/>
                  <a:pt x="852" y="3896"/>
                  <a:pt x="852" y="3896"/>
                </a:cubicBezTo>
                <a:cubicBezTo>
                  <a:pt x="919" y="3896"/>
                  <a:pt x="974" y="3841"/>
                  <a:pt x="974" y="3774"/>
                </a:cubicBezTo>
                <a:cubicBezTo>
                  <a:pt x="974" y="3707"/>
                  <a:pt x="919" y="3664"/>
                  <a:pt x="852" y="3664"/>
                </a:cubicBezTo>
                <a:close/>
              </a:path>
            </a:pathLst>
          </a:custGeom>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7020304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702030404030204" pitchFamily="34" charset="0"/>
                <a:ea typeface="宋体" panose="02010600030101010101" pitchFamily="2" charset="-122"/>
                <a:cs typeface="+mn-cs"/>
              </a:defRPr>
            </a:lvl9pPr>
          </a:lstStyle>
          <a:p>
            <a:endParaRPr lang="zh-CN" altLang="en-US"/>
          </a:p>
        </p:txBody>
      </p:sp>
      <p:grpSp>
        <p:nvGrpSpPr>
          <p:cNvPr id="2" name="组合 28"/>
          <p:cNvGrpSpPr/>
          <p:nvPr/>
        </p:nvGrpSpPr>
        <p:grpSpPr>
          <a:xfrm>
            <a:off x="4052791" y="1531357"/>
            <a:ext cx="1038418" cy="1038418"/>
            <a:chOff x="1591689" y="850704"/>
            <a:chExt cx="1685620" cy="1685620"/>
          </a:xfrm>
        </p:grpSpPr>
        <p:sp>
          <p:nvSpPr>
            <p:cNvPr id="23" name="KSO_Shape"/>
            <p:cNvSpPr/>
            <p:nvPr/>
          </p:nvSpPr>
          <p:spPr>
            <a:xfrm>
              <a:off x="1591689" y="850704"/>
              <a:ext cx="1685620" cy="1685620"/>
            </a:xfrm>
            <a:prstGeom prst="round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chemeClr val="tx1"/>
                </a:solidFill>
              </a:endParaRPr>
            </a:p>
          </p:txBody>
        </p:sp>
        <p:sp>
          <p:nvSpPr>
            <p:cNvPr id="25" name="KSO_Shape"/>
            <p:cNvSpPr/>
            <p:nvPr/>
          </p:nvSpPr>
          <p:spPr>
            <a:xfrm>
              <a:off x="1591689" y="850704"/>
              <a:ext cx="1685620" cy="1685620"/>
            </a:xfrm>
            <a:prstGeom prst="roundRect">
              <a:avLst/>
            </a:prstGeom>
            <a:solidFill>
              <a:schemeClr val="tx2">
                <a:alpha val="7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solidFill>
                    <a:schemeClr val="bg1"/>
                  </a:solidFill>
                  <a:latin typeface="Arial" panose="020B0604020202090204" pitchFamily="34" charset="0"/>
                  <a:cs typeface="Arial" panose="020B0604020202090204" pitchFamily="34" charset="0"/>
                </a:rPr>
                <a:t>1</a:t>
              </a:r>
              <a:endParaRPr lang="en-US" altLang="zh-CN" sz="6000" dirty="0">
                <a:solidFill>
                  <a:schemeClr val="bg1"/>
                </a:solidFill>
                <a:latin typeface="Arial" panose="020B0604020202090204" pitchFamily="34" charset="0"/>
                <a:cs typeface="Arial" panose="020B0604020202090204" pitchFamily="34" charset="0"/>
              </a:endParaRPr>
            </a:p>
          </p:txBody>
        </p:sp>
      </p:grpSp>
      <p:sp>
        <p:nvSpPr>
          <p:cNvPr id="20" name="矩形 19"/>
          <p:cNvSpPr/>
          <p:nvPr/>
        </p:nvSpPr>
        <p:spPr>
          <a:xfrm>
            <a:off x="1197110" y="2680762"/>
            <a:ext cx="6749780" cy="675640"/>
          </a:xfrm>
          <a:prstGeom prst="rect">
            <a:avLst/>
          </a:prstGeom>
        </p:spPr>
        <p:txBody>
          <a:bodyPr wrap="square" lIns="121960" tIns="60980" rIns="121960" bIns="60980">
            <a:spAutoFit/>
          </a:bodyPr>
          <a:lstStyle/>
          <a:p>
            <a:pPr algn="ctr">
              <a:defRPr/>
            </a:pPr>
            <a:r>
              <a:rPr lang="zh-CN" altLang="zh-CN" sz="3600" b="1" kern="100" dirty="0">
                <a:solidFill>
                  <a:schemeClr val="accent1">
                    <a:lumMod val="50000"/>
                  </a:schemeClr>
                </a:solidFill>
                <a:latin typeface="微软雅黑" panose="020B0503020204020204" pitchFamily="34" charset="-122"/>
                <a:ea typeface="微软雅黑" panose="020B0503020204020204" pitchFamily="34" charset="-122"/>
                <a:cs typeface="Times New Roman" panose="02020703060505090304" pitchFamily="18" charset="0"/>
              </a:rPr>
              <a:t>问题情境</a:t>
            </a:r>
            <a:endParaRPr lang="zh-CN" altLang="zh-CN" sz="3600" b="1" kern="100" dirty="0">
              <a:solidFill>
                <a:schemeClr val="accent1">
                  <a:lumMod val="50000"/>
                </a:schemeClr>
              </a:solidFill>
              <a:latin typeface="微软雅黑" panose="020B0503020204020204" pitchFamily="34" charset="-122"/>
              <a:ea typeface="微软雅黑" panose="020B0503020204020204" pitchFamily="34" charset="-122"/>
              <a:cs typeface="Times New Roman" panose="0202070306050509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01</a:t>
            </a:r>
            <a:endParaRPr lang="zh-CN" altLang="en-US" sz="1800" b="1" dirty="0">
              <a:solidFill>
                <a:schemeClr val="bg2"/>
              </a:solidFill>
              <a:latin typeface="+mn-ea"/>
              <a:cs typeface="Arial Unicode MS" panose="020B0604020202020204" pitchFamily="34" charset="-122"/>
            </a:endParaRPr>
          </a:p>
        </p:txBody>
      </p:sp>
      <p:sp>
        <p:nvSpPr>
          <p:cNvPr id="19" name="矩形 18"/>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0" name="同心圆 19"/>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56" name="TextBox 55"/>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问题情境</a:t>
            </a:r>
            <a:endParaRPr lang="zh-CN" altLang="en-US" sz="2000" dirty="0">
              <a:solidFill>
                <a:schemeClr val="tx1">
                  <a:lumMod val="65000"/>
                  <a:lumOff val="35000"/>
                </a:schemeClr>
              </a:solidFill>
            </a:endParaRPr>
          </a:p>
        </p:txBody>
      </p:sp>
      <p:sp>
        <p:nvSpPr>
          <p:cNvPr id="100" name="文本框 99"/>
          <p:cNvSpPr txBox="1"/>
          <p:nvPr/>
        </p:nvSpPr>
        <p:spPr>
          <a:xfrm>
            <a:off x="588010" y="571500"/>
            <a:ext cx="8196580" cy="1014730"/>
          </a:xfrm>
          <a:prstGeom prst="rect">
            <a:avLst/>
          </a:prstGeom>
          <a:noFill/>
          <a:ln w="9525">
            <a:noFill/>
          </a:ln>
        </p:spPr>
        <p:txBody>
          <a:bodyPr wrap="square">
            <a:spAutoFit/>
          </a:bodyPr>
          <a:lstStyle/>
          <a:p>
            <a:pPr marL="0" indent="304800" algn="l"/>
            <a:r>
              <a:rPr lang="zh-CN" altLang="en-US" sz="2000" b="0">
                <a:solidFill>
                  <a:schemeClr val="tx1"/>
                </a:solidFill>
                <a:latin typeface="宋体" panose="02010600030101010101" pitchFamily="2" charset="-122"/>
                <a:cs typeface="宋体" panose="02010600030101010101" pitchFamily="2" charset="-122"/>
              </a:rPr>
              <a:t>环节一：基于对《听听声音》一课</a:t>
            </a:r>
            <a:r>
              <a:rPr lang="zh-CN" altLang="en-US" sz="2000" b="0">
                <a:solidFill>
                  <a:srgbClr val="C00000"/>
                </a:solidFill>
                <a:latin typeface="宋体" panose="02010600030101010101" pitchFamily="2" charset="-122"/>
                <a:cs typeface="宋体" panose="02010600030101010101" pitchFamily="2" charset="-122"/>
              </a:rPr>
              <a:t>记录单</a:t>
            </a:r>
            <a:r>
              <a:rPr lang="zh-CN" altLang="en-US" sz="2000" b="0">
                <a:solidFill>
                  <a:schemeClr val="tx1"/>
                </a:solidFill>
                <a:latin typeface="宋体" panose="02010600030101010101" pitchFamily="2" charset="-122"/>
                <a:cs typeface="宋体" panose="02010600030101010101" pitchFamily="2" charset="-122"/>
              </a:rPr>
              <a:t>中</a:t>
            </a:r>
            <a:r>
              <a:rPr lang="zh-CN" altLang="en-US" sz="2000" b="0">
                <a:solidFill>
                  <a:schemeClr val="tx1"/>
                </a:solidFill>
                <a:latin typeface="Calibri" panose="020F0702030404030204" pitchFamily="34" charset="0"/>
                <a:cs typeface="Calibri" panose="020F0702030404030204" pitchFamily="34" charset="0"/>
              </a:rPr>
              <a:t>“</a:t>
            </a:r>
            <a:r>
              <a:rPr lang="zh-CN" altLang="en-US" sz="2000" b="0">
                <a:solidFill>
                  <a:schemeClr val="tx1"/>
                </a:solidFill>
                <a:latin typeface="宋体" panose="02010600030101010101" pitchFamily="2" charset="-122"/>
                <a:cs typeface="宋体" panose="02010600030101010101" pitchFamily="2" charset="-122"/>
              </a:rPr>
              <a:t>声音是怎么制造出来的</a:t>
            </a:r>
            <a:r>
              <a:rPr lang="zh-CN" altLang="en-US" sz="2000" b="0">
                <a:solidFill>
                  <a:schemeClr val="tx1"/>
                </a:solidFill>
                <a:latin typeface="Calibri" panose="020F0702030404030204" pitchFamily="34" charset="0"/>
                <a:cs typeface="Calibri" panose="020F0702030404030204" pitchFamily="34" charset="0"/>
              </a:rPr>
              <a:t>”</a:t>
            </a:r>
            <a:r>
              <a:rPr lang="zh-CN" altLang="en-US" sz="2000" b="0">
                <a:solidFill>
                  <a:schemeClr val="tx1"/>
                </a:solidFill>
                <a:latin typeface="宋体" panose="02010600030101010101" pitchFamily="2" charset="-122"/>
                <a:cs typeface="宋体" panose="02010600030101010101" pitchFamily="2" charset="-122"/>
              </a:rPr>
              <a:t>分析，利用归纳的方法帮助学生建立对问题的认识，创设声音的产生与什么有关的问题情境。</a:t>
            </a:r>
            <a:endParaRPr lang="zh-CN" altLang="en-US" sz="2000" b="0">
              <a:solidFill>
                <a:schemeClr val="tx1"/>
              </a:solidFill>
              <a:latin typeface="宋体" panose="02010600030101010101" pitchFamily="2" charset="-122"/>
              <a:cs typeface="宋体" panose="02010600030101010101" pitchFamily="2" charset="-122"/>
            </a:endParaRPr>
          </a:p>
        </p:txBody>
      </p:sp>
      <p:pic>
        <p:nvPicPr>
          <p:cNvPr id="4" name="图片 3" descr="22581596263371_.pic_hd"/>
          <p:cNvPicPr>
            <a:picLocks noChangeAspect="1"/>
          </p:cNvPicPr>
          <p:nvPr/>
        </p:nvPicPr>
        <p:blipFill>
          <a:blip r:embed="rId1"/>
          <a:srcRect l="2195" t="18086" r="42145" b="4554"/>
          <a:stretch>
            <a:fillRect/>
          </a:stretch>
        </p:blipFill>
        <p:spPr>
          <a:xfrm>
            <a:off x="2538730" y="2071370"/>
            <a:ext cx="4237990" cy="2922270"/>
          </a:xfrm>
          <a:prstGeom prst="rect">
            <a:avLst/>
          </a:prstGeom>
        </p:spPr>
      </p:pic>
      <p:sp>
        <p:nvSpPr>
          <p:cNvPr id="3" name="圆角矩形 2"/>
          <p:cNvSpPr/>
          <p:nvPr/>
        </p:nvSpPr>
        <p:spPr>
          <a:xfrm>
            <a:off x="1028065" y="1586865"/>
            <a:ext cx="7352665" cy="346837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endParaRPr lang="zh-CN" altLang="en-US" sz="2000">
              <a:solidFill>
                <a:srgbClr val="000000"/>
              </a:solidFill>
              <a:ea typeface="+mn-lt"/>
              <a:cs typeface="Songti SC Regular" panose="02010800040101010101" charset="-122"/>
              <a:sym typeface="+mn-ea"/>
            </a:endParaRPr>
          </a:p>
        </p:txBody>
      </p:sp>
      <p:sp>
        <p:nvSpPr>
          <p:cNvPr id="6" name="文本框 5"/>
          <p:cNvSpPr txBox="1"/>
          <p:nvPr/>
        </p:nvSpPr>
        <p:spPr>
          <a:xfrm>
            <a:off x="4073525" y="1672590"/>
            <a:ext cx="1452880" cy="398780"/>
          </a:xfrm>
          <a:prstGeom prst="rect">
            <a:avLst/>
          </a:prstGeom>
          <a:noFill/>
        </p:spPr>
        <p:txBody>
          <a:bodyPr wrap="none" rtlCol="0">
            <a:spAutoFit/>
          </a:bodyPr>
          <a:lstStyle/>
          <a:p>
            <a:pPr algn="l"/>
            <a:r>
              <a:rPr lang="zh-CN" altLang="en-US" sz="2000">
                <a:solidFill>
                  <a:srgbClr val="000000"/>
                </a:solidFill>
                <a:ea typeface="+mn-lt"/>
                <a:cs typeface="Songti SC Regular" panose="02010800040101010101" charset="-122"/>
                <a:sym typeface="+mn-ea"/>
              </a:rPr>
              <a:t>第一次</a:t>
            </a:r>
            <a:r>
              <a:rPr lang="zh-CN" altLang="en-US" sz="2000">
                <a:solidFill>
                  <a:srgbClr val="C00000"/>
                </a:solidFill>
                <a:ea typeface="+mn-lt"/>
                <a:cs typeface="Songti SC Regular" panose="02010800040101010101" charset="-122"/>
                <a:sym typeface="+mn-ea"/>
              </a:rPr>
              <a:t>归纳</a:t>
            </a:r>
            <a:endParaRPr lang="zh-CN" altLang="en-US" sz="2000">
              <a:solidFill>
                <a:srgbClr val="C00000"/>
              </a:solidFill>
              <a:ea typeface="+mn-lt"/>
              <a:cs typeface="Songti SC Regular" panose="02010800040101010101" charset="-122"/>
              <a:sym typeface="+mn-ea"/>
            </a:endParaRPr>
          </a:p>
        </p:txBody>
      </p:sp>
      <p:sp>
        <p:nvSpPr>
          <p:cNvPr id="10" name="圆角矩形 9"/>
          <p:cNvSpPr/>
          <p:nvPr/>
        </p:nvSpPr>
        <p:spPr>
          <a:xfrm>
            <a:off x="7633335" y="2656840"/>
            <a:ext cx="499110" cy="15328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外</a:t>
            </a:r>
            <a:endParaRPr lang="zh-CN" altLang="en-US" sz="1800">
              <a:solidFill>
                <a:schemeClr val="tx1"/>
              </a:solidFill>
            </a:endParaRPr>
          </a:p>
          <a:p>
            <a:pPr algn="ctr"/>
            <a:r>
              <a:rPr lang="zh-CN" altLang="en-US" sz="1800">
                <a:solidFill>
                  <a:schemeClr val="tx1"/>
                </a:solidFill>
              </a:rPr>
              <a:t>显</a:t>
            </a:r>
            <a:endParaRPr lang="zh-CN" altLang="en-US" sz="1800">
              <a:solidFill>
                <a:schemeClr val="tx1"/>
              </a:solidFill>
            </a:endParaRPr>
          </a:p>
          <a:p>
            <a:pPr algn="ctr"/>
            <a:r>
              <a:rPr lang="zh-CN" altLang="en-US" sz="1800">
                <a:solidFill>
                  <a:schemeClr val="tx1"/>
                </a:solidFill>
              </a:rPr>
              <a:t>行</a:t>
            </a:r>
            <a:endParaRPr lang="zh-CN" altLang="en-US" sz="1800">
              <a:solidFill>
                <a:schemeClr val="tx1"/>
              </a:solidFill>
            </a:endParaRPr>
          </a:p>
          <a:p>
            <a:pPr algn="ctr"/>
            <a:r>
              <a:rPr lang="zh-CN" altLang="en-US" sz="1800">
                <a:solidFill>
                  <a:schemeClr val="tx1"/>
                </a:solidFill>
              </a:rPr>
              <a:t>为</a:t>
            </a:r>
            <a:endParaRPr lang="zh-CN" altLang="en-US" sz="1800">
              <a:solidFill>
                <a:schemeClr val="tx1"/>
              </a:solidFill>
            </a:endParaRPr>
          </a:p>
        </p:txBody>
      </p:sp>
      <p:sp>
        <p:nvSpPr>
          <p:cNvPr id="13" name="椭圆 12"/>
          <p:cNvSpPr/>
          <p:nvPr/>
        </p:nvSpPr>
        <p:spPr>
          <a:xfrm>
            <a:off x="4182745" y="2538730"/>
            <a:ext cx="495300" cy="396875"/>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3898265" y="2935605"/>
            <a:ext cx="591185" cy="325120"/>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3898265" y="3260725"/>
            <a:ext cx="591185" cy="325120"/>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898265" y="3634105"/>
            <a:ext cx="591185" cy="325120"/>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3898265" y="3959225"/>
            <a:ext cx="591185" cy="325120"/>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4361815" y="4284345"/>
            <a:ext cx="591185" cy="325120"/>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182745" y="4641215"/>
            <a:ext cx="688340" cy="352425"/>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右箭头 29"/>
          <p:cNvSpPr>
            <a:spLocks noChangeArrowheads="1"/>
          </p:cNvSpPr>
          <p:nvPr/>
        </p:nvSpPr>
        <p:spPr bwMode="auto">
          <a:xfrm rot="5400000">
            <a:off x="6161405" y="3485515"/>
            <a:ext cx="2180590" cy="28829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sp>
        <p:nvSpPr>
          <p:cNvPr id="2" name="文本框 1"/>
          <p:cNvSpPr txBox="1"/>
          <p:nvPr/>
        </p:nvSpPr>
        <p:spPr>
          <a:xfrm rot="10800000" flipV="1">
            <a:off x="1151255" y="3135630"/>
            <a:ext cx="1321435" cy="1630045"/>
          </a:xfrm>
          <a:prstGeom prst="rect">
            <a:avLst/>
          </a:prstGeom>
          <a:noFill/>
          <a:ln w="9525">
            <a:noFill/>
          </a:ln>
        </p:spPr>
        <p:txBody>
          <a:bodyPr wrap="square">
            <a:spAutoFit/>
          </a:bodyPr>
          <a:lstStyle/>
          <a:p>
            <a:pPr marL="0" indent="304800" algn="l"/>
            <a:r>
              <a:rPr lang="zh-CN" altLang="en-US" sz="2000" b="0">
                <a:solidFill>
                  <a:schemeClr val="tx1"/>
                </a:solidFill>
                <a:latin typeface="宋体" panose="02010600030101010101" pitchFamily="2" charset="-122"/>
                <a:cs typeface="宋体" panose="02010600030101010101" pitchFamily="2" charset="-122"/>
              </a:rPr>
              <a:t>结论：不同的方法都能使物体发出声音。</a:t>
            </a:r>
            <a:endParaRPr lang="zh-CN" altLang="en-US" sz="2000" b="0">
              <a:solidFill>
                <a:schemeClr val="tx1"/>
              </a:solidFill>
              <a:latin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ox(in)">
                                      <p:cBhvr>
                                        <p:cTn id="23" dur="2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2"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2" bldLvl="0" animBg="1"/>
      <p:bldP spid="13" grpId="0" bldLvl="0" animBg="1"/>
      <p:bldP spid="14" grpId="0" bldLvl="0" animBg="1"/>
      <p:bldP spid="17" grpId="0" bldLvl="0" animBg="1"/>
      <p:bldP spid="21" grpId="0" bldLvl="0" animBg="1"/>
      <p:bldP spid="22" grpId="0" bldLvl="0" animBg="1"/>
      <p:bldP spid="23" grpId="0" bldLvl="0" animBg="1"/>
      <p:bldP spid="24" grpId="0" bldLvl="0" animBg="1"/>
      <p:bldP spid="30" grpId="0" bldLvl="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01</a:t>
            </a:r>
            <a:endParaRPr lang="zh-CN" altLang="en-US" sz="1800" b="1" dirty="0">
              <a:solidFill>
                <a:schemeClr val="bg2"/>
              </a:solidFill>
              <a:latin typeface="+mn-ea"/>
              <a:cs typeface="Arial Unicode MS" panose="020B0604020202020204" pitchFamily="34" charset="-122"/>
            </a:endParaRPr>
          </a:p>
        </p:txBody>
      </p:sp>
      <p:sp>
        <p:nvSpPr>
          <p:cNvPr id="19" name="矩形 18"/>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0" name="同心圆 19"/>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56" name="TextBox 55"/>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问题情境</a:t>
            </a:r>
            <a:endParaRPr lang="zh-CN" altLang="en-US" sz="2000" dirty="0">
              <a:solidFill>
                <a:schemeClr val="tx1">
                  <a:lumMod val="65000"/>
                  <a:lumOff val="35000"/>
                </a:schemeClr>
              </a:solidFill>
            </a:endParaRPr>
          </a:p>
        </p:txBody>
      </p:sp>
      <p:sp>
        <p:nvSpPr>
          <p:cNvPr id="8" name="文本框 7"/>
          <p:cNvSpPr txBox="1"/>
          <p:nvPr/>
        </p:nvSpPr>
        <p:spPr>
          <a:xfrm>
            <a:off x="3950335" y="869315"/>
            <a:ext cx="1452880" cy="398780"/>
          </a:xfrm>
          <a:prstGeom prst="rect">
            <a:avLst/>
          </a:prstGeom>
          <a:noFill/>
        </p:spPr>
        <p:txBody>
          <a:bodyPr wrap="none" rtlCol="0">
            <a:spAutoFit/>
          </a:bodyPr>
          <a:lstStyle/>
          <a:p>
            <a:pPr algn="l"/>
            <a:r>
              <a:rPr lang="zh-CN" altLang="en-US" sz="2000">
                <a:solidFill>
                  <a:srgbClr val="000000"/>
                </a:solidFill>
                <a:ea typeface="+mn-lt"/>
                <a:cs typeface="Songti SC Regular" panose="02010800040101010101" charset="-122"/>
                <a:sym typeface="+mn-ea"/>
              </a:rPr>
              <a:t>第二次</a:t>
            </a:r>
            <a:r>
              <a:rPr lang="zh-CN" altLang="en-US" sz="2000">
                <a:solidFill>
                  <a:srgbClr val="C00000"/>
                </a:solidFill>
                <a:ea typeface="+mn-lt"/>
                <a:cs typeface="Songti SC Regular" panose="02010800040101010101" charset="-122"/>
                <a:sym typeface="+mn-ea"/>
              </a:rPr>
              <a:t>归纳</a:t>
            </a:r>
            <a:endParaRPr lang="zh-CN" altLang="en-US" sz="2000">
              <a:solidFill>
                <a:srgbClr val="C00000"/>
              </a:solidFill>
              <a:ea typeface="+mn-lt"/>
              <a:cs typeface="Songti SC Regular" panose="02010800040101010101" charset="-122"/>
              <a:sym typeface="+mn-ea"/>
            </a:endParaRPr>
          </a:p>
        </p:txBody>
      </p:sp>
      <p:pic>
        <p:nvPicPr>
          <p:cNvPr id="9" name="图片 8" descr="22581596263371_.pic_hd"/>
          <p:cNvPicPr>
            <a:picLocks noChangeAspect="1"/>
          </p:cNvPicPr>
          <p:nvPr/>
        </p:nvPicPr>
        <p:blipFill>
          <a:blip r:embed="rId1">
            <a:lum bright="6000"/>
          </a:blip>
          <a:srcRect l="57919" t="17330" b="26807"/>
          <a:stretch>
            <a:fillRect/>
          </a:stretch>
        </p:blipFill>
        <p:spPr>
          <a:xfrm>
            <a:off x="2345055" y="2094230"/>
            <a:ext cx="4497705" cy="2961005"/>
          </a:xfrm>
          <a:prstGeom prst="rect">
            <a:avLst/>
          </a:prstGeom>
        </p:spPr>
      </p:pic>
      <p:sp>
        <p:nvSpPr>
          <p:cNvPr id="11" name="圆角矩形 10"/>
          <p:cNvSpPr/>
          <p:nvPr/>
        </p:nvSpPr>
        <p:spPr>
          <a:xfrm>
            <a:off x="7510145" y="2554605"/>
            <a:ext cx="499110" cy="15328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问题串</a:t>
            </a:r>
            <a:endParaRPr lang="zh-CN" altLang="en-US" sz="1800">
              <a:solidFill>
                <a:schemeClr val="tx1"/>
              </a:solidFill>
            </a:endParaRPr>
          </a:p>
        </p:txBody>
      </p:sp>
      <p:sp>
        <p:nvSpPr>
          <p:cNvPr id="2" name="圆角矩形 1"/>
          <p:cNvSpPr/>
          <p:nvPr/>
        </p:nvSpPr>
        <p:spPr>
          <a:xfrm>
            <a:off x="918845" y="778510"/>
            <a:ext cx="7516495" cy="4276725"/>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endParaRPr lang="zh-CN" altLang="en-US" sz="2000">
              <a:solidFill>
                <a:srgbClr val="000000"/>
              </a:solidFill>
              <a:ea typeface="+mn-lt"/>
              <a:cs typeface="Songti SC Regular" panose="02010800040101010101" charset="-122"/>
              <a:sym typeface="+mn-ea"/>
            </a:endParaRPr>
          </a:p>
        </p:txBody>
      </p:sp>
      <p:sp>
        <p:nvSpPr>
          <p:cNvPr id="5" name="文本框 4"/>
          <p:cNvSpPr txBox="1"/>
          <p:nvPr/>
        </p:nvSpPr>
        <p:spPr>
          <a:xfrm>
            <a:off x="2345055" y="1480185"/>
            <a:ext cx="126746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发声方法</a:t>
            </a:r>
            <a:endParaRPr lang="zh-CN" altLang="en-US" sz="2000">
              <a:latin typeface="宋体" panose="02010600030101010101" pitchFamily="2" charset="-122"/>
              <a:cs typeface="宋体" panose="02010600030101010101" pitchFamily="2" charset="-122"/>
              <a:sym typeface="+mn-ea"/>
            </a:endParaRPr>
          </a:p>
        </p:txBody>
      </p:sp>
      <p:sp>
        <p:nvSpPr>
          <p:cNvPr id="12" name="文本框 11"/>
          <p:cNvSpPr txBox="1"/>
          <p:nvPr/>
        </p:nvSpPr>
        <p:spPr>
          <a:xfrm>
            <a:off x="5706110" y="1480185"/>
            <a:ext cx="126746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发出声音</a:t>
            </a:r>
            <a:endParaRPr lang="zh-CN" altLang="en-US" sz="2000">
              <a:latin typeface="宋体" panose="02010600030101010101" pitchFamily="2" charset="-122"/>
              <a:cs typeface="宋体" panose="02010600030101010101" pitchFamily="2" charset="-122"/>
              <a:sym typeface="+mn-ea"/>
            </a:endParaRPr>
          </a:p>
        </p:txBody>
      </p:sp>
      <p:sp>
        <p:nvSpPr>
          <p:cNvPr id="13" name="文本框 12"/>
          <p:cNvSpPr txBox="1"/>
          <p:nvPr/>
        </p:nvSpPr>
        <p:spPr>
          <a:xfrm>
            <a:off x="4043680" y="1480185"/>
            <a:ext cx="1267460" cy="398780"/>
          </a:xfrm>
          <a:prstGeom prst="rect">
            <a:avLst/>
          </a:prstGeom>
          <a:noFill/>
          <a:ln w="38100">
            <a:solidFill>
              <a:srgbClr val="00B0F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物体变化</a:t>
            </a:r>
            <a:endParaRPr lang="zh-CN" altLang="en-US" sz="2000">
              <a:latin typeface="宋体" panose="02010600030101010101" pitchFamily="2" charset="-122"/>
              <a:cs typeface="宋体" panose="02010600030101010101" pitchFamily="2" charset="-122"/>
              <a:sym typeface="+mn-ea"/>
            </a:endParaRPr>
          </a:p>
        </p:txBody>
      </p:sp>
      <p:sp>
        <p:nvSpPr>
          <p:cNvPr id="30" name="右箭头 29"/>
          <p:cNvSpPr>
            <a:spLocks noChangeArrowheads="1"/>
          </p:cNvSpPr>
          <p:nvPr/>
        </p:nvSpPr>
        <p:spPr bwMode="auto">
          <a:xfrm rot="5400000">
            <a:off x="2613660" y="2120265"/>
            <a:ext cx="730250" cy="24765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sp>
        <p:nvSpPr>
          <p:cNvPr id="14" name="右箭头 13"/>
          <p:cNvSpPr>
            <a:spLocks noChangeArrowheads="1"/>
          </p:cNvSpPr>
          <p:nvPr/>
        </p:nvSpPr>
        <p:spPr bwMode="auto">
          <a:xfrm rot="5400000">
            <a:off x="4311650" y="2120265"/>
            <a:ext cx="730250" cy="24765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sp>
        <p:nvSpPr>
          <p:cNvPr id="15" name="右箭头 14"/>
          <p:cNvSpPr>
            <a:spLocks noChangeArrowheads="1"/>
          </p:cNvSpPr>
          <p:nvPr/>
        </p:nvSpPr>
        <p:spPr bwMode="auto">
          <a:xfrm rot="5400000">
            <a:off x="5974715" y="2120265"/>
            <a:ext cx="730250" cy="247650"/>
          </a:xfrm>
          <a:prstGeom prst="rightArrow">
            <a:avLst>
              <a:gd name="adj1" fmla="val 50000"/>
              <a:gd name="adj2" fmla="val 50092"/>
            </a:avLst>
          </a:prstGeom>
          <a:solidFill>
            <a:schemeClr val="tx2"/>
          </a:solidFill>
          <a:ln>
            <a:noFill/>
          </a:ln>
          <a:effectLst/>
        </p:spPr>
        <p:txBody>
          <a:bodyPr lIns="96171" tIns="48084" rIns="96171" bIns="48084" anchor="ctr"/>
          <a:lstStyle/>
          <a:p>
            <a:pPr>
              <a:lnSpc>
                <a:spcPct val="120000"/>
              </a:lnSpc>
              <a:defRPr/>
            </a:pPr>
            <a:endParaRPr lang="zh-CN" altLang="en-US" sz="1900" b="1" kern="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1" grpId="2" animBg="1"/>
      <p:bldP spid="5" grpId="0" animBg="1"/>
      <p:bldP spid="12" grpId="0" animBg="1"/>
      <p:bldP spid="13" grpId="0" animBg="1"/>
      <p:bldP spid="30"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01</a:t>
            </a:r>
            <a:endParaRPr lang="zh-CN" altLang="en-US" sz="1800" b="1" dirty="0">
              <a:solidFill>
                <a:schemeClr val="bg2"/>
              </a:solidFill>
              <a:latin typeface="+mn-ea"/>
              <a:cs typeface="Arial Unicode MS" panose="020B0604020202020204" pitchFamily="34" charset="-122"/>
            </a:endParaRPr>
          </a:p>
        </p:txBody>
      </p:sp>
      <p:sp>
        <p:nvSpPr>
          <p:cNvPr id="19" name="矩形 18"/>
          <p:cNvSpPr/>
          <p:nvPr/>
        </p:nvSpPr>
        <p:spPr>
          <a:xfrm>
            <a:off x="-38735"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0" name="同心圆 19"/>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56" name="TextBox 55"/>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问题情境</a:t>
            </a:r>
            <a:endParaRPr lang="zh-CN" altLang="en-US" sz="2000" dirty="0">
              <a:solidFill>
                <a:schemeClr val="tx1">
                  <a:lumMod val="65000"/>
                  <a:lumOff val="35000"/>
                </a:schemeClr>
              </a:solidFill>
            </a:endParaRPr>
          </a:p>
        </p:txBody>
      </p:sp>
      <p:sp>
        <p:nvSpPr>
          <p:cNvPr id="9" name="文本框 8"/>
          <p:cNvSpPr txBox="1"/>
          <p:nvPr/>
        </p:nvSpPr>
        <p:spPr>
          <a:xfrm>
            <a:off x="564515" y="1017905"/>
            <a:ext cx="3876675" cy="2553335"/>
          </a:xfrm>
          <a:prstGeom prst="rect">
            <a:avLst/>
          </a:prstGeom>
          <a:noFill/>
          <a:ln w="38100">
            <a:solidFill>
              <a:srgbClr val="00B0F0"/>
            </a:solidFill>
          </a:ln>
        </p:spPr>
        <p:txBody>
          <a:bodyPr wrap="square" rtlCol="0">
            <a:spAutoFit/>
          </a:bodyPr>
          <a:lstStyle/>
          <a:p>
            <a:pPr indent="0" algn="ctr"/>
            <a:r>
              <a:rPr lang="zh-CN" altLang="en-US" sz="2000">
                <a:solidFill>
                  <a:srgbClr val="000000"/>
                </a:solidFill>
                <a:ea typeface="+mn-lt"/>
                <a:cs typeface="Songti SC Regular" panose="02010800040101010101" charset="-122"/>
                <a:sym typeface="+mn-ea"/>
              </a:rPr>
              <a:t>问题串</a:t>
            </a:r>
            <a:endParaRPr lang="zh-CN" altLang="en-US" sz="2000">
              <a:solidFill>
                <a:srgbClr val="000000"/>
              </a:solidFill>
              <a:ea typeface="+mn-lt"/>
              <a:cs typeface="Songti SC Regular" panose="02010800040101010101" charset="-122"/>
              <a:sym typeface="+mn-ea"/>
            </a:endParaRPr>
          </a:p>
          <a:p>
            <a:pPr indent="0"/>
            <a:r>
              <a:rPr lang="zh-CN" altLang="en-US" sz="2000">
                <a:solidFill>
                  <a:srgbClr val="000000"/>
                </a:solidFill>
                <a:ea typeface="+mn-lt"/>
                <a:cs typeface="Songti SC Regular" panose="02010800040101010101" charset="-122"/>
                <a:sym typeface="+mn-ea"/>
              </a:rPr>
              <a:t>1.你能说说这些声音是怎么制造出来的吗？</a:t>
            </a:r>
            <a:endParaRPr lang="zh-CN" altLang="en-US" sz="2000">
              <a:solidFill>
                <a:srgbClr val="000000"/>
              </a:solidFill>
              <a:ea typeface="+mn-lt"/>
              <a:cs typeface="Songti SC Regular" panose="02010800040101010101" charset="-122"/>
              <a:sym typeface="+mn-ea"/>
            </a:endParaRPr>
          </a:p>
          <a:p>
            <a:pPr indent="0"/>
            <a:r>
              <a:rPr lang="zh-CN" altLang="en-US" sz="2000">
                <a:solidFill>
                  <a:srgbClr val="C00000"/>
                </a:solidFill>
                <a:ea typeface="+mn-lt"/>
                <a:cs typeface="Songti SC Regular" panose="02010800040101010101" charset="-122"/>
                <a:sym typeface="+mn-ea"/>
              </a:rPr>
              <a:t>2.为什么不同的方法都能让物体发出声音呢？</a:t>
            </a:r>
            <a:endParaRPr lang="zh-CN" altLang="en-US" sz="2000">
              <a:solidFill>
                <a:srgbClr val="000000"/>
              </a:solidFill>
              <a:ea typeface="+mn-lt"/>
              <a:cs typeface="Songti SC Regular" panose="02010800040101010101" charset="-122"/>
              <a:sym typeface="+mn-ea"/>
            </a:endParaRPr>
          </a:p>
          <a:p>
            <a:pPr indent="0"/>
            <a:r>
              <a:rPr lang="zh-CN" altLang="en-US" sz="2000">
                <a:solidFill>
                  <a:srgbClr val="C00000"/>
                </a:solidFill>
                <a:ea typeface="+mn-lt"/>
                <a:cs typeface="Songti SC Regular" panose="02010800040101010101" charset="-122"/>
                <a:sym typeface="+mn-ea"/>
              </a:rPr>
              <a:t>3.我们用不同的方法使物体从无声到有声过程中，物体产生了什么变化才使它们都发出声音呢？</a:t>
            </a:r>
            <a:r>
              <a:rPr lang="zh-CN" altLang="en-US" sz="2000">
                <a:solidFill>
                  <a:srgbClr val="000000"/>
                </a:solidFill>
                <a:ea typeface="+mn-lt"/>
                <a:cs typeface="Songti SC Regular" panose="02010800040101010101" charset="-122"/>
                <a:sym typeface="+mn-ea"/>
              </a:rPr>
              <a:t> </a:t>
            </a:r>
            <a:endParaRPr lang="en-US" altLang="zh-CN" sz="2000">
              <a:ea typeface="+mn-lt"/>
              <a:cs typeface="+mn-lt"/>
            </a:endParaRPr>
          </a:p>
        </p:txBody>
      </p:sp>
      <p:grpSp>
        <p:nvGrpSpPr>
          <p:cNvPr id="14" name="组合 13"/>
          <p:cNvGrpSpPr/>
          <p:nvPr/>
        </p:nvGrpSpPr>
        <p:grpSpPr>
          <a:xfrm>
            <a:off x="636270" y="3995420"/>
            <a:ext cx="8155940" cy="804545"/>
            <a:chOff x="1002" y="6292"/>
            <a:chExt cx="12844" cy="1267"/>
          </a:xfrm>
        </p:grpSpPr>
        <p:sp>
          <p:nvSpPr>
            <p:cNvPr id="8" name="文本框 7"/>
            <p:cNvSpPr txBox="1"/>
            <p:nvPr/>
          </p:nvSpPr>
          <p:spPr>
            <a:xfrm>
              <a:off x="1002" y="6446"/>
              <a:ext cx="12843" cy="1113"/>
            </a:xfrm>
            <a:prstGeom prst="rect">
              <a:avLst/>
            </a:prstGeom>
            <a:noFill/>
          </p:spPr>
          <p:txBody>
            <a:bodyPr wrap="square" rtlCol="0">
              <a:spAutoFit/>
            </a:bodyPr>
            <a:lstStyle/>
            <a:p>
              <a:pPr algn="l"/>
              <a:r>
                <a:rPr lang="en-US" altLang="zh-CN" sz="2000">
                  <a:solidFill>
                    <a:srgbClr val="000000"/>
                  </a:solidFill>
                  <a:ea typeface="+mn-lt"/>
                  <a:cs typeface="Songti SC Regular" panose="02010800040101010101" charset="-122"/>
                  <a:sym typeface="+mn-ea"/>
                </a:rPr>
                <a:t>      </a:t>
              </a:r>
              <a:r>
                <a:rPr lang="zh-CN" altLang="en-US" sz="2000">
                  <a:solidFill>
                    <a:srgbClr val="000000"/>
                  </a:solidFill>
                  <a:ea typeface="+mn-lt"/>
                  <a:cs typeface="Songti SC Regular" panose="02010800040101010101" charset="-122"/>
                  <a:sym typeface="+mn-ea"/>
                </a:rPr>
                <a:t>识别情境中存在问题，在教学似乎没有作出多大的进展，但是“声音的产生与什么有关”这个问题的设立指引了探究前进的方向。</a:t>
              </a:r>
              <a:endParaRPr lang="zh-CN" altLang="en-US" sz="2000">
                <a:solidFill>
                  <a:srgbClr val="000000"/>
                </a:solidFill>
                <a:ea typeface="+mn-lt"/>
                <a:cs typeface="Songti SC Regular" panose="02010800040101010101" charset="-122"/>
                <a:sym typeface="+mn-ea"/>
              </a:endParaRPr>
            </a:p>
          </p:txBody>
        </p:sp>
        <p:sp>
          <p:nvSpPr>
            <p:cNvPr id="2" name="圆角矩形 1"/>
            <p:cNvSpPr/>
            <p:nvPr/>
          </p:nvSpPr>
          <p:spPr>
            <a:xfrm>
              <a:off x="1002" y="6292"/>
              <a:ext cx="12844" cy="126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l"/>
              <a:endParaRPr lang="zh-CN" altLang="en-US" sz="2000">
                <a:solidFill>
                  <a:srgbClr val="000000"/>
                </a:solidFill>
                <a:ea typeface="+mn-lt"/>
                <a:cs typeface="Songti SC Regular" panose="02010800040101010101" charset="-122"/>
                <a:sym typeface="+mn-ea"/>
              </a:endParaRPr>
            </a:p>
          </p:txBody>
        </p:sp>
      </p:grpSp>
      <p:pic>
        <p:nvPicPr>
          <p:cNvPr id="5" name="猜想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453255" y="1529080"/>
            <a:ext cx="521335" cy="521335"/>
          </a:xfrm>
          <a:prstGeom prst="rect">
            <a:avLst/>
          </a:prstGeom>
        </p:spPr>
      </p:pic>
      <p:pic>
        <p:nvPicPr>
          <p:cNvPr id="11" name="图片 10" descr="22581596263371_.pic_hd"/>
          <p:cNvPicPr>
            <a:picLocks noChangeAspect="1"/>
          </p:cNvPicPr>
          <p:nvPr/>
        </p:nvPicPr>
        <p:blipFill>
          <a:blip r:embed="rId4">
            <a:lum bright="6000"/>
          </a:blip>
          <a:srcRect l="57919" t="17330" b="26807"/>
          <a:stretch>
            <a:fillRect/>
          </a:stretch>
        </p:blipFill>
        <p:spPr>
          <a:xfrm>
            <a:off x="4974590" y="966470"/>
            <a:ext cx="3956050" cy="2604770"/>
          </a:xfrm>
          <a:prstGeom prst="rect">
            <a:avLst/>
          </a:prstGeom>
        </p:spPr>
      </p:pic>
      <p:sp>
        <p:nvSpPr>
          <p:cNvPr id="12" name="文本框 11"/>
          <p:cNvSpPr txBox="1"/>
          <p:nvPr/>
        </p:nvSpPr>
        <p:spPr>
          <a:xfrm>
            <a:off x="6489700" y="1844040"/>
            <a:ext cx="925195" cy="398780"/>
          </a:xfrm>
          <a:prstGeom prst="rect">
            <a:avLst/>
          </a:prstGeom>
          <a:noFill/>
          <a:ln w="38100">
            <a:solidFill>
              <a:srgbClr val="C0000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振动？</a:t>
            </a:r>
            <a:endParaRPr lang="zh-CN" altLang="en-US" sz="2000">
              <a:latin typeface="宋体" panose="02010600030101010101" pitchFamily="2" charset="-122"/>
              <a:cs typeface="宋体" panose="02010600030101010101" pitchFamily="2" charset="-122"/>
              <a:sym typeface="+mn-ea"/>
            </a:endParaRPr>
          </a:p>
        </p:txBody>
      </p:sp>
      <p:sp>
        <p:nvSpPr>
          <p:cNvPr id="13" name="文本框 12"/>
          <p:cNvSpPr txBox="1"/>
          <p:nvPr/>
        </p:nvSpPr>
        <p:spPr>
          <a:xfrm>
            <a:off x="6489700" y="2372360"/>
            <a:ext cx="925195" cy="398780"/>
          </a:xfrm>
          <a:prstGeom prst="rect">
            <a:avLst/>
          </a:prstGeom>
          <a:noFill/>
          <a:ln w="38100">
            <a:solidFill>
              <a:srgbClr val="C00000"/>
            </a:solidFill>
          </a:ln>
        </p:spPr>
        <p:txBody>
          <a:bodyPr wrap="square" rtlCol="0">
            <a:spAutoFit/>
          </a:bodyPr>
          <a:lstStyle/>
          <a:p>
            <a:pPr marL="0" indent="0" algn="l"/>
            <a:r>
              <a:rPr lang="zh-CN" altLang="en-US" sz="2000">
                <a:latin typeface="宋体" panose="02010600030101010101" pitchFamily="2" charset="-122"/>
                <a:cs typeface="宋体" panose="02010600030101010101" pitchFamily="2" charset="-122"/>
                <a:sym typeface="+mn-ea"/>
              </a:rPr>
              <a:t>碰撞？</a:t>
            </a:r>
            <a:endParaRPr lang="zh-CN" altLang="en-US" sz="2000">
              <a:latin typeface="宋体" panose="02010600030101010101" pitchFamily="2" charset="-122"/>
              <a:cs typeface="宋体" panose="02010600030101010101" pitchFamily="2" charset="-122"/>
              <a:sym typeface="+mn-ea"/>
            </a:endParaRPr>
          </a:p>
        </p:txBody>
      </p:sp>
      <p:pic>
        <p:nvPicPr>
          <p:cNvPr id="15" name="碰撞">
            <a:hlinkClick r:id="" action="ppaction://media"/>
          </p:cNvPr>
          <p:cNvPicPr/>
          <p:nvPr>
            <a:audioFile r:link="rId5"/>
            <p:extLst>
              <p:ext uri="{DAA4B4D4-6D71-4841-9C94-3DE7FCFB9230}">
                <p14:media xmlns:p14="http://schemas.microsoft.com/office/powerpoint/2010/main" r:embed="rId6"/>
              </p:ext>
            </p:extLst>
          </p:nvPr>
        </p:nvPicPr>
        <p:blipFill>
          <a:blip r:embed="rId3"/>
          <a:stretch>
            <a:fillRect/>
          </a:stretch>
        </p:blipFill>
        <p:spPr>
          <a:xfrm>
            <a:off x="4453255" y="2372360"/>
            <a:ext cx="521335" cy="5213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1">
                  <p:stCondLst>
                    <p:cond delay="indefinite"/>
                  </p:stCondLst>
                  <p:endCondLst>
                    <p:cond evt="onNext" delay="0">
                      <p:tgtEl>
                        <p:sldTgt/>
                      </p:tgtEl>
                    </p:cond>
                    <p:cond evt="onPrev" delay="0">
                      <p:tgtEl>
                        <p:sldTgt/>
                      </p:tgtEl>
                    </p:cond>
                    <p:cond evt="onStopAudio" delay="0">
                      <p:tgtEl>
                        <p:sldTgt/>
                      </p:tgtEl>
                    </p:cond>
                  </p:endCondLst>
                </p:cTn>
                <p:tgtEl>
                  <p:spTgt spid="5"/>
                </p:tgtEl>
              </p:cMediaNode>
            </p:audi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additive="base">
                                        <p:cTn id="20" dur="1" fill="hold"/>
                                        <p:tgtEl>
                                          <p:spTgt spid="5"/>
                                        </p:tgtEl>
                                      </p:cBhvr>
                                    </p:cmd>
                                  </p:childTnLst>
                                </p:cTn>
                              </p:par>
                            </p:childTnLst>
                          </p:cTn>
                        </p:par>
                      </p:childTnLst>
                    </p:cTn>
                  </p:par>
                </p:childTnLst>
              </p:cTn>
              <p:nextCondLst>
                <p:cond evt="onClick" delay="0">
                  <p:tgtEl>
                    <p:spTgt spid="5"/>
                  </p:tgtEl>
                </p:cond>
              </p:nextCondLst>
            </p:seq>
            <p:audio>
              <p:cMediaNode>
                <p:cTn id="21" fill="hold" display="1">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additive="base">
                                        <p:cTn id="26" dur="1" fill="hold"/>
                                        <p:tgtEl>
                                          <p:spTgt spid="15"/>
                                        </p:tgtEl>
                                      </p:cBhvr>
                                    </p:cmd>
                                  </p:childTnLst>
                                </p:cTn>
                              </p:par>
                            </p:childTnLst>
                          </p:cTn>
                        </p:par>
                      </p:childTnLst>
                    </p:cTn>
                  </p:par>
                </p:childTnLst>
              </p:cTn>
              <p:nextCondLst>
                <p:cond evt="onClick" delay="0">
                  <p:tgtEl>
                    <p:spTgt spid="15"/>
                  </p:tgtEl>
                </p:cond>
              </p:nextCondLst>
            </p:seq>
          </p:childTnLst>
        </p:cTn>
      </p:par>
    </p:tnLst>
    <p:bldLst>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矩形 41"/>
          <p:cNvSpPr/>
          <p:nvPr/>
        </p:nvSpPr>
        <p:spPr>
          <a:xfrm>
            <a:off x="1197110" y="2680762"/>
            <a:ext cx="6749780" cy="675640"/>
          </a:xfrm>
          <a:prstGeom prst="rect">
            <a:avLst/>
          </a:prstGeom>
        </p:spPr>
        <p:txBody>
          <a:bodyPr wrap="square" lIns="121960" tIns="60980" rIns="121960" bIns="60980">
            <a:spAutoFit/>
          </a:bodyPr>
          <a:lstStyle/>
          <a:p>
            <a:pPr algn="ctr">
              <a:defRPr/>
            </a:pPr>
            <a:r>
              <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rPr>
              <a:t>问题的设立</a:t>
            </a:r>
            <a:endParaRPr lang="zh-CN" altLang="zh-CN" sz="3600" b="1" kern="100" dirty="0">
              <a:solidFill>
                <a:schemeClr val="tx1">
                  <a:lumMod val="50000"/>
                  <a:lumOff val="50000"/>
                </a:schemeClr>
              </a:solidFill>
              <a:latin typeface="微软雅黑" panose="020B0503020204020204" pitchFamily="34" charset="-122"/>
              <a:ea typeface="微软雅黑" panose="020B0503020204020204" pitchFamily="34" charset="-122"/>
              <a:cs typeface="Times New Roman" panose="02020703060505090304" pitchFamily="18" charset="0"/>
            </a:endParaRPr>
          </a:p>
        </p:txBody>
      </p:sp>
      <p:grpSp>
        <p:nvGrpSpPr>
          <p:cNvPr id="2" name="组合 43"/>
          <p:cNvGrpSpPr/>
          <p:nvPr/>
        </p:nvGrpSpPr>
        <p:grpSpPr>
          <a:xfrm>
            <a:off x="4052791" y="1531357"/>
            <a:ext cx="1038418" cy="1038418"/>
            <a:chOff x="1591689" y="850704"/>
            <a:chExt cx="1685620" cy="1685620"/>
          </a:xfrm>
        </p:grpSpPr>
        <p:sp>
          <p:nvSpPr>
            <p:cNvPr id="45" name="KSO_Shape"/>
            <p:cNvSpPr/>
            <p:nvPr/>
          </p:nvSpPr>
          <p:spPr>
            <a:xfrm>
              <a:off x="1591689" y="850704"/>
              <a:ext cx="1685620" cy="1685620"/>
            </a:xfrm>
            <a:prstGeom prst="round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a:endParaRPr lang="zh-CN" altLang="en-US">
                <a:solidFill>
                  <a:srgbClr val="FFFFFF"/>
                </a:solidFill>
              </a:endParaRPr>
            </a:p>
          </p:txBody>
        </p:sp>
        <p:sp>
          <p:nvSpPr>
            <p:cNvPr id="46" name="KSO_Shape"/>
            <p:cNvSpPr/>
            <p:nvPr/>
          </p:nvSpPr>
          <p:spPr>
            <a:xfrm>
              <a:off x="1591689" y="850704"/>
              <a:ext cx="1685620" cy="1685620"/>
            </a:xfrm>
            <a:prstGeom prst="roundRect">
              <a:avLst/>
            </a:prstGeom>
            <a:solidFill>
              <a:schemeClr val="tx2">
                <a:alpha val="70000"/>
              </a:schemeClr>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6000" dirty="0">
                  <a:latin typeface="Arial" panose="020B0604020202090204" pitchFamily="34" charset="0"/>
                  <a:cs typeface="Arial" panose="020B0604020202090204" pitchFamily="34" charset="0"/>
                </a:rPr>
                <a:t>2</a:t>
              </a:r>
              <a:endParaRPr lang="en-US" altLang="zh-CN" sz="6000" dirty="0">
                <a:latin typeface="Arial" panose="020B0604020202090204" pitchFamily="34" charset="0"/>
                <a:cs typeface="Arial" panose="020B060402020209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p:cNvSpPr/>
          <p:nvPr/>
        </p:nvSpPr>
        <p:spPr>
          <a:xfrm>
            <a:off x="500034" y="71420"/>
            <a:ext cx="714380" cy="428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solidFill>
                  <a:schemeClr val="bg2"/>
                </a:solidFill>
                <a:latin typeface="+mn-ea"/>
                <a:cs typeface="Arial Unicode MS" panose="020B0604020202020204" pitchFamily="34" charset="-122"/>
              </a:rPr>
              <a:t>02</a:t>
            </a:r>
            <a:endParaRPr lang="zh-CN" altLang="en-US" sz="1800" b="1" dirty="0">
              <a:solidFill>
                <a:schemeClr val="bg2"/>
              </a:solidFill>
              <a:latin typeface="+mn-ea"/>
              <a:cs typeface="Arial Unicode MS" panose="020B0604020202020204" pitchFamily="34" charset="-122"/>
            </a:endParaRPr>
          </a:p>
        </p:txBody>
      </p:sp>
      <p:sp>
        <p:nvSpPr>
          <p:cNvPr id="19" name="矩形 18"/>
          <p:cNvSpPr/>
          <p:nvPr/>
        </p:nvSpPr>
        <p:spPr>
          <a:xfrm>
            <a:off x="0" y="500048"/>
            <a:ext cx="928662" cy="714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20" name="同心圆 19"/>
          <p:cNvSpPr/>
          <p:nvPr/>
        </p:nvSpPr>
        <p:spPr>
          <a:xfrm>
            <a:off x="571472" y="0"/>
            <a:ext cx="579489" cy="571486"/>
          </a:xfrm>
          <a:prstGeom prst="donut">
            <a:avLst>
              <a:gd name="adj" fmla="val 1384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mn-ea"/>
            </a:endParaRPr>
          </a:p>
        </p:txBody>
      </p:sp>
      <p:sp>
        <p:nvSpPr>
          <p:cNvPr id="56" name="TextBox 55"/>
          <p:cNvSpPr txBox="1"/>
          <p:nvPr/>
        </p:nvSpPr>
        <p:spPr>
          <a:xfrm>
            <a:off x="1142976" y="71420"/>
            <a:ext cx="2386723" cy="460375"/>
          </a:xfrm>
          <a:prstGeom prst="rect">
            <a:avLst/>
          </a:prstGeom>
          <a:noFill/>
        </p:spPr>
        <p:txBody>
          <a:bodyPr wrap="square" rtlCol="0">
            <a:spAutoFit/>
          </a:bodyPr>
          <a:lstStyle/>
          <a:p>
            <a:pPr>
              <a:lnSpc>
                <a:spcPct val="120000"/>
              </a:lnSpc>
            </a:pPr>
            <a:r>
              <a:rPr lang="zh-CN" altLang="en-US" sz="2000" dirty="0">
                <a:solidFill>
                  <a:schemeClr val="tx1">
                    <a:lumMod val="65000"/>
                    <a:lumOff val="35000"/>
                  </a:schemeClr>
                </a:solidFill>
              </a:rPr>
              <a:t>问题的设立</a:t>
            </a:r>
            <a:endParaRPr lang="zh-CN" altLang="en-US" sz="2000" dirty="0">
              <a:solidFill>
                <a:schemeClr val="tx1">
                  <a:lumMod val="65000"/>
                  <a:lumOff val="35000"/>
                </a:schemeClr>
              </a:solidFill>
            </a:endParaRPr>
          </a:p>
        </p:txBody>
      </p:sp>
      <p:sp>
        <p:nvSpPr>
          <p:cNvPr id="2" name="文本框 1"/>
          <p:cNvSpPr txBox="1"/>
          <p:nvPr/>
        </p:nvSpPr>
        <p:spPr>
          <a:xfrm>
            <a:off x="649605" y="571500"/>
            <a:ext cx="7844790" cy="706755"/>
          </a:xfrm>
          <a:prstGeom prst="rect">
            <a:avLst/>
          </a:prstGeom>
          <a:noFill/>
          <a:ln w="9525">
            <a:noFill/>
          </a:ln>
        </p:spPr>
        <p:txBody>
          <a:bodyPr wrap="square">
            <a:spAutoFit/>
          </a:bodyPr>
          <a:lstStyle/>
          <a:p>
            <a:pPr indent="304800"/>
            <a:r>
              <a:rPr lang="zh-CN" altLang="en-US" sz="2000" b="0">
                <a:latin typeface="宋体" panose="02010600030101010101" pitchFamily="2" charset="-122"/>
                <a:cs typeface="宋体" panose="02010600030101010101" pitchFamily="2" charset="-122"/>
              </a:rPr>
              <a:t>环节二：通过声带与皮筋发声的探究活动，发现物体发出声音与振动之间的联系，形成可探究问题。 </a:t>
            </a:r>
            <a:endParaRPr lang="zh-CN" altLang="en-US" sz="2000" b="0">
              <a:latin typeface="宋体" panose="02010600030101010101" pitchFamily="2" charset="-122"/>
              <a:cs typeface="宋体" panose="02010600030101010101" pitchFamily="2" charset="-122"/>
            </a:endParaRPr>
          </a:p>
        </p:txBody>
      </p:sp>
      <p:pic>
        <p:nvPicPr>
          <p:cNvPr id="3" name="图片 2" descr="22641596280754_.pic_hd"/>
          <p:cNvPicPr>
            <a:picLocks noChangeAspect="1"/>
          </p:cNvPicPr>
          <p:nvPr/>
        </p:nvPicPr>
        <p:blipFill>
          <a:blip r:embed="rId1">
            <a:lum bright="6000"/>
          </a:blip>
          <a:srcRect l="27942" b="30654"/>
          <a:stretch>
            <a:fillRect/>
          </a:stretch>
        </p:blipFill>
        <p:spPr>
          <a:xfrm>
            <a:off x="1143635" y="1678940"/>
            <a:ext cx="3463290" cy="2409190"/>
          </a:xfrm>
          <a:prstGeom prst="rect">
            <a:avLst/>
          </a:prstGeom>
        </p:spPr>
      </p:pic>
      <p:grpSp>
        <p:nvGrpSpPr>
          <p:cNvPr id="4" name="组合 28"/>
          <p:cNvGrpSpPr/>
          <p:nvPr/>
        </p:nvGrpSpPr>
        <p:grpSpPr>
          <a:xfrm>
            <a:off x="4863465" y="1678940"/>
            <a:ext cx="3286760" cy="2409190"/>
            <a:chOff x="3218020" y="2137420"/>
            <a:chExt cx="2752869" cy="2753319"/>
          </a:xfrm>
        </p:grpSpPr>
        <p:sp>
          <p:nvSpPr>
            <p:cNvPr id="30" name="椭圆 6"/>
            <p:cNvSpPr/>
            <p:nvPr/>
          </p:nvSpPr>
          <p:spPr>
            <a:xfrm flipH="1" flipV="1">
              <a:off x="4617911" y="3332449"/>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61"/>
            <p:cNvSpPr/>
            <p:nvPr/>
          </p:nvSpPr>
          <p:spPr>
            <a:xfrm flipH="1" flipV="1">
              <a:off x="3218020" y="3537575"/>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6"/>
            <p:cNvSpPr/>
            <p:nvPr/>
          </p:nvSpPr>
          <p:spPr>
            <a:xfrm>
              <a:off x="3218020" y="2137420"/>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61"/>
            <p:cNvSpPr/>
            <p:nvPr/>
          </p:nvSpPr>
          <p:spPr>
            <a:xfrm>
              <a:off x="4412599" y="2137421"/>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268518" y="3214227"/>
              <a:ext cx="651872" cy="651872"/>
            </a:xfrm>
            <a:prstGeom prst="ellipse">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a:off x="4355976" y="3401664"/>
              <a:ext cx="477644" cy="280847"/>
            </a:xfrm>
            <a:prstGeom prst="rect">
              <a:avLst/>
            </a:prstGeom>
            <a:noFill/>
          </p:spPr>
          <p:txBody>
            <a:bodyPr wrap="square" lIns="0" tIns="0" rIns="0" bIns="0" rtlCol="0">
              <a:spAutoFit/>
            </a:bodyPr>
            <a:lstStyle/>
            <a:p>
              <a:pPr algn="ctr"/>
              <a:r>
                <a:rPr lang="zh-CN" altLang="en-US" sz="1600" b="1" dirty="0">
                  <a:solidFill>
                    <a:schemeClr val="tx2"/>
                  </a:solidFill>
                  <a:latin typeface="微软雅黑" panose="020B0503020204020204" pitchFamily="34" charset="-122"/>
                  <a:ea typeface="微软雅黑" panose="020B0503020204020204" pitchFamily="34" charset="-122"/>
                </a:rPr>
                <a:t>行为</a:t>
              </a:r>
              <a:endParaRPr lang="zh-CN" altLang="en-US" sz="1600" b="1" dirty="0">
                <a:solidFill>
                  <a:schemeClr val="tx2"/>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3421430" y="2589878"/>
              <a:ext cx="884467" cy="703207"/>
            </a:xfrm>
            <a:prstGeom prst="rect">
              <a:avLst/>
            </a:prstGeom>
            <a:noFill/>
          </p:spPr>
          <p:txBody>
            <a:bodyPr wrap="square" lIns="0" tIns="0" rIns="0" bIns="0" rtlCol="0">
              <a:spAutoFit/>
            </a:bodyPr>
            <a:lstStyle/>
            <a:p>
              <a:pPr lvl="0" algn="ctr"/>
              <a:r>
                <a:rPr lang="zh-CN" altLang="en-US" sz="2000" b="1" dirty="0">
                  <a:solidFill>
                    <a:schemeClr val="bg1"/>
                  </a:solidFill>
                  <a:latin typeface="微软雅黑" panose="020B0503020204020204" pitchFamily="34" charset="-122"/>
                  <a:ea typeface="微软雅黑" panose="020B0503020204020204" pitchFamily="34" charset="-122"/>
                  <a:sym typeface="+mn-ea"/>
                </a:rPr>
                <a:t>观察材料的选择</a:t>
              </a:r>
              <a:endParaRPr lang="zh-CN" altLang="en-US" sz="2000" b="1" dirty="0">
                <a:solidFill>
                  <a:schemeClr val="bg1"/>
                </a:solidFill>
                <a:latin typeface="微软雅黑" panose="020B0503020204020204" pitchFamily="34" charset="-122"/>
                <a:ea typeface="微软雅黑" panose="020B0503020204020204" pitchFamily="34" charset="-122"/>
                <a:sym typeface="+mn-ea"/>
              </a:endParaRPr>
            </a:p>
          </p:txBody>
        </p:sp>
        <p:sp>
          <p:nvSpPr>
            <p:cNvPr id="37" name="TextBox 36"/>
            <p:cNvSpPr txBox="1"/>
            <p:nvPr/>
          </p:nvSpPr>
          <p:spPr>
            <a:xfrm>
              <a:off x="4558289" y="2511882"/>
              <a:ext cx="1352501" cy="70320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观察材料之间关系的建立</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3543629" y="3894298"/>
              <a:ext cx="812459" cy="70320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观察</a:t>
              </a:r>
              <a:endParaRPr lang="zh-CN" altLang="en-US"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预期</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9" name="TextBox 38"/>
            <p:cNvSpPr txBox="1"/>
            <p:nvPr/>
          </p:nvSpPr>
          <p:spPr>
            <a:xfrm>
              <a:off x="4824951" y="3868076"/>
              <a:ext cx="952180" cy="70320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观察方法指导</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40" name="椭圆 39"/>
            <p:cNvSpPr/>
            <p:nvPr/>
          </p:nvSpPr>
          <p:spPr>
            <a:xfrm>
              <a:off x="4305758" y="3251467"/>
              <a:ext cx="577392" cy="577392"/>
            </a:xfrm>
            <a:prstGeom prst="ellipse">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圆角矩形 9"/>
          <p:cNvSpPr/>
          <p:nvPr/>
        </p:nvSpPr>
        <p:spPr>
          <a:xfrm>
            <a:off x="388620" y="2298700"/>
            <a:ext cx="499110" cy="15328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名词解释</a:t>
            </a:r>
            <a:endParaRPr lang="zh-CN" altLang="en-US" sz="1800">
              <a:solidFill>
                <a:schemeClr val="tx1"/>
              </a:solidFill>
            </a:endParaRPr>
          </a:p>
        </p:txBody>
      </p:sp>
      <p:sp>
        <p:nvSpPr>
          <p:cNvPr id="11" name="圆角矩形 10"/>
          <p:cNvSpPr/>
          <p:nvPr/>
        </p:nvSpPr>
        <p:spPr>
          <a:xfrm>
            <a:off x="8398510" y="2275840"/>
            <a:ext cx="499110" cy="153289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rPr>
              <a:t>观察活动</a:t>
            </a:r>
            <a:endParaRPr lang="zh-CN" altLang="en-US" sz="1800">
              <a:solidFill>
                <a:schemeClr val="tx1"/>
              </a:solidFill>
            </a:endParaRPr>
          </a:p>
        </p:txBody>
      </p:sp>
      <p:sp>
        <p:nvSpPr>
          <p:cNvPr id="12" name="椭圆 11"/>
          <p:cNvSpPr/>
          <p:nvPr/>
        </p:nvSpPr>
        <p:spPr>
          <a:xfrm>
            <a:off x="2298700" y="2486025"/>
            <a:ext cx="1152525" cy="489585"/>
          </a:xfrm>
          <a:prstGeom prst="ellipse">
            <a:avLst/>
          </a:prstGeom>
          <a:noFill/>
          <a:ln w="38100">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388620" y="4327525"/>
            <a:ext cx="8625205" cy="767080"/>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00000"/>
              </a:lnSpc>
            </a:pPr>
            <a:r>
              <a:rPr lang="en-US" altLang="zh-CN" sz="1600">
                <a:solidFill>
                  <a:schemeClr val="tx1"/>
                </a:solidFill>
              </a:rPr>
              <a:t>    </a:t>
            </a:r>
            <a:r>
              <a:rPr lang="en-US" altLang="zh-CN" sz="1600">
                <a:solidFill>
                  <a:schemeClr val="tx1"/>
                </a:solidFill>
                <a:ea typeface="+mn-lt"/>
                <a:cs typeface="+mn-lt"/>
              </a:rPr>
              <a:t>  </a:t>
            </a:r>
            <a:r>
              <a:rPr lang="zh-CN" altLang="en-US" sz="1600">
                <a:solidFill>
                  <a:schemeClr val="tx1"/>
                </a:solidFill>
                <a:ea typeface="+mn-lt"/>
                <a:cs typeface="+mn-lt"/>
                <a:sym typeface="+mn-ea"/>
              </a:rPr>
              <a:t>所以观察到的事实应该是物体发声时有振动的现象，且第一次声带观察的事实能对第二次皮筋观察前的预期有推动作用，使两次观察能够联系起来，使得思维在观察到的事实和推想之间来回运动，直到原先这些不相连结的细节构成了一次完整的体验为止。</a:t>
            </a:r>
            <a:endParaRPr lang="zh-CN" altLang="en-US" sz="1600" dirty="0">
              <a:solidFill>
                <a:schemeClr val="tx1"/>
              </a:solidFill>
              <a:ea typeface="+mn-lt"/>
              <a:cs typeface="+mn-lt"/>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2"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ox(in)">
                                      <p:cBhvr>
                                        <p:cTn id="18" dur="2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2" bldLvl="0" animBg="1"/>
      <p:bldP spid="11" grpId="1" animBg="1"/>
      <p:bldP spid="11" grpId="2" animBg="1"/>
      <p:bldP spid="12" grpId="0" bldLvl="0" animBg="1"/>
      <p:bldP spid="9" grpId="0" animBg="1"/>
    </p:bldLst>
  </p:timing>
</p:sld>
</file>

<file path=ppt/tags/tag1.xml><?xml version="1.0" encoding="utf-8"?>
<p:tagLst xmlns:p="http://schemas.openxmlformats.org/presentationml/2006/main">
  <p:tag name="KSO_WM_UNIT_PLACING_PICTURE_USER_VIEWPORT" val="{&quot;height&quot;:2735,&quot;width&quot;:9563}"/>
</p:tagLst>
</file>

<file path=ppt/tags/tag10.xml><?xml version="1.0" encoding="utf-8"?>
<p:tagLst xmlns:p="http://schemas.openxmlformats.org/presentationml/2006/main">
  <p:tag name="KSO_WM_UNIT_PLACING_PICTURE_USER_VIEWPORT" val="{&quot;height&quot;:2735,&quot;width&quot;:9563}"/>
</p:tagLst>
</file>

<file path=ppt/tags/tag11.xml><?xml version="1.0" encoding="utf-8"?>
<p:tagLst xmlns:p="http://schemas.openxmlformats.org/presentationml/2006/main">
  <p:tag name="KSO_WM_UNIT_PLACING_PICTURE_USER_VIEWPORT" val="{&quot;height&quot;:2735,&quot;width&quot;:9563}"/>
</p:tagLst>
</file>

<file path=ppt/tags/tag12.xml><?xml version="1.0" encoding="utf-8"?>
<p:tagLst xmlns:p="http://schemas.openxmlformats.org/presentationml/2006/main">
  <p:tag name="KSO_WM_UNIT_PLACING_PICTURE_USER_VIEWPORT" val="{&quot;height&quot;:2735,&quot;width&quot;:9563}"/>
</p:tagLst>
</file>

<file path=ppt/tags/tag13.xml><?xml version="1.0" encoding="utf-8"?>
<p:tagLst xmlns:p="http://schemas.openxmlformats.org/presentationml/2006/main">
  <p:tag name="KSO_WM_UNIT_PLACING_PICTURE_USER_VIEWPORT" val="{&quot;height&quot;:2735,&quot;width&quot;:9563}"/>
</p:tagLst>
</file>

<file path=ppt/tags/tag14.xml><?xml version="1.0" encoding="utf-8"?>
<p:tagLst xmlns:p="http://schemas.openxmlformats.org/presentationml/2006/main">
  <p:tag name="KSO_WM_UNIT_PLACING_PICTURE_USER_VIEWPORT" val="{&quot;height&quot;:2735,&quot;width&quot;:9563}"/>
</p:tagLst>
</file>

<file path=ppt/tags/tag2.xml><?xml version="1.0" encoding="utf-8"?>
<p:tagLst xmlns:p="http://schemas.openxmlformats.org/presentationml/2006/main">
  <p:tag name="KSO_WM_UNIT_PLACING_PICTURE_USER_VIEWPORT" val="{&quot;height&quot;:2735,&quot;width&quot;:9563}"/>
</p:tagLst>
</file>

<file path=ppt/tags/tag3.xml><?xml version="1.0" encoding="utf-8"?>
<p:tagLst xmlns:p="http://schemas.openxmlformats.org/presentationml/2006/main">
  <p:tag name="KSO_WM_UNIT_PLACING_PICTURE_USER_VIEWPORT" val="{&quot;height&quot;:2735,&quot;width&quot;:9563}"/>
</p:tagLst>
</file>

<file path=ppt/tags/tag4.xml><?xml version="1.0" encoding="utf-8"?>
<p:tagLst xmlns:p="http://schemas.openxmlformats.org/presentationml/2006/main">
  <p:tag name="KSO_WM_UNIT_PLACING_PICTURE_USER_VIEWPORT" val="{&quot;height&quot;:2735,&quot;width&quot;:9563}"/>
</p:tagLst>
</file>

<file path=ppt/tags/tag5.xml><?xml version="1.0" encoding="utf-8"?>
<p:tagLst xmlns:p="http://schemas.openxmlformats.org/presentationml/2006/main">
  <p:tag name="KSO_WM_UNIT_PLACING_PICTURE_USER_VIEWPORT" val="{&quot;height&quot;:2735,&quot;width&quot;:9563}"/>
</p:tagLst>
</file>

<file path=ppt/tags/tag6.xml><?xml version="1.0" encoding="utf-8"?>
<p:tagLst xmlns:p="http://schemas.openxmlformats.org/presentationml/2006/main">
  <p:tag name="KSO_WM_UNIT_PLACING_PICTURE_USER_VIEWPORT" val="{&quot;height&quot;:2735,&quot;width&quot;:9563}"/>
</p:tagLst>
</file>

<file path=ppt/tags/tag7.xml><?xml version="1.0" encoding="utf-8"?>
<p:tagLst xmlns:p="http://schemas.openxmlformats.org/presentationml/2006/main">
  <p:tag name="KSO_WM_UNIT_PLACING_PICTURE_USER_VIEWPORT" val="{&quot;height&quot;:2735,&quot;width&quot;:9563}"/>
</p:tagLst>
</file>

<file path=ppt/tags/tag8.xml><?xml version="1.0" encoding="utf-8"?>
<p:tagLst xmlns:p="http://schemas.openxmlformats.org/presentationml/2006/main">
  <p:tag name="KSO_WM_UNIT_PLACING_PICTURE_USER_VIEWPORT" val="{&quot;height&quot;:2735,&quot;width&quot;:9563}"/>
</p:tagLst>
</file>

<file path=ppt/tags/tag9.xml><?xml version="1.0" encoding="utf-8"?>
<p:tagLst xmlns:p="http://schemas.openxmlformats.org/presentationml/2006/main">
  <p:tag name="KSO_WM_UNIT_PLACING_PICTURE_USER_VIEWPORT" val="{&quot;height&quot;:2735,&quot;width&quot;:9563}"/>
</p:tagLst>
</file>

<file path=ppt/theme/theme1.xml><?xml version="1.0" encoding="utf-8"?>
<a:theme xmlns:a="http://schemas.openxmlformats.org/drawingml/2006/main" name="Office 主题​​">
  <a:themeElements>
    <a:clrScheme name="自定义 167">
      <a:dk1>
        <a:srgbClr val="000000"/>
      </a:dk1>
      <a:lt1>
        <a:srgbClr val="FFFFFF"/>
      </a:lt1>
      <a:dk2>
        <a:srgbClr val="67B0E3"/>
      </a:dk2>
      <a:lt2>
        <a:srgbClr val="A0A0A0"/>
      </a:lt2>
      <a:accent1>
        <a:srgbClr val="B5B5B5"/>
      </a:accent1>
      <a:accent2>
        <a:srgbClr val="B5B5B5"/>
      </a:accent2>
      <a:accent3>
        <a:srgbClr val="B5B5B5"/>
      </a:accent3>
      <a:accent4>
        <a:srgbClr val="B5B5B5"/>
      </a:accent4>
      <a:accent5>
        <a:srgbClr val="B5B5B5"/>
      </a:accent5>
      <a:accent6>
        <a:srgbClr val="B5B5B5"/>
      </a:accent6>
      <a:hlink>
        <a:srgbClr val="0000FF"/>
      </a:hlink>
      <a:folHlink>
        <a:srgbClr val="800080"/>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2921</Words>
  <Application>WPS 演示</Application>
  <PresentationFormat>全屏显示(16:9)</PresentationFormat>
  <Paragraphs>422</Paragraphs>
  <Slides>33</Slides>
  <Notes>33</Notes>
  <HiddenSlides>0</HiddenSlides>
  <MMClips>12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33</vt:i4>
      </vt:variant>
    </vt:vector>
  </HeadingPairs>
  <TitlesOfParts>
    <vt:vector size="49" baseType="lpstr">
      <vt:lpstr>Arial</vt:lpstr>
      <vt:lpstr>方正书宋_GBK</vt:lpstr>
      <vt:lpstr>Wingdings</vt:lpstr>
      <vt:lpstr>仿宋_GB2312</vt:lpstr>
      <vt:lpstr>方正仿宋_GBK</vt:lpstr>
      <vt:lpstr>微软雅黑</vt:lpstr>
      <vt:lpstr>Songti SC Regular</vt:lpstr>
      <vt:lpstr>Arial Unicode MS</vt:lpstr>
      <vt:lpstr>Times New Roman</vt:lpstr>
      <vt:lpstr>Calibri</vt:lpstr>
      <vt:lpstr>宋体</vt:lpstr>
      <vt:lpstr>Calibri</vt:lpstr>
      <vt:lpstr>华文楷体</vt:lpstr>
      <vt:lpstr>等线</vt:lpstr>
      <vt:lpstr>汉仪中等线KW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zengjing</cp:lastModifiedBy>
  <cp:revision>260</cp:revision>
  <dcterms:created xsi:type="dcterms:W3CDTF">2020-08-14T09:10:37Z</dcterms:created>
  <dcterms:modified xsi:type="dcterms:W3CDTF">2020-08-14T09:10:37Z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PowerPoint 演示文稿</vt:lpwstr>
  </property>
  <property fmtid="{D5CDD505-2E9C-101B-9397-08002B2CF9AE}" pid="3" name="SlideDescription">
    <vt:lpwstr/>
  </property>
  <property fmtid="{D5CDD505-2E9C-101B-9397-08002B2CF9AE}" pid="4" name="KSOProductBuildVer">
    <vt:lpwstr>2052-2.5.0.4070</vt:lpwstr>
  </property>
</Properties>
</file>